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9144000" cy="6858000" type="screen4x3"/>
  <p:notesSz cx="6797675" cy="9926638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FF"/>
    <a:srgbClr val="FF99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867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135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6" tIns="45474" rIns="90946" bIns="45474" numCol="1" anchor="t" anchorCtr="0" compatLnSpc="1">
            <a:prstTxWarp prst="textNoShape">
              <a:avLst/>
            </a:prstTxWarp>
          </a:bodyPr>
          <a:lstStyle>
            <a:lvl1pPr defTabSz="910040">
              <a:defRPr sz="1200"/>
            </a:lvl1pPr>
          </a:lstStyle>
          <a:p>
            <a:endParaRPr lang="en-US" altLang="zh-TW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3126" y="0"/>
            <a:ext cx="2944549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6" tIns="45474" rIns="90946" bIns="45474" numCol="1" anchor="t" anchorCtr="0" compatLnSpc="1">
            <a:prstTxWarp prst="textNoShape">
              <a:avLst/>
            </a:prstTxWarp>
          </a:bodyPr>
          <a:lstStyle>
            <a:lvl1pPr algn="r" defTabSz="910040">
              <a:defRPr sz="1200"/>
            </a:lvl1pPr>
          </a:lstStyle>
          <a:p>
            <a:endParaRPr lang="en-US" altLang="zh-TW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385"/>
            <a:ext cx="2946135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6" tIns="45474" rIns="90946" bIns="45474" numCol="1" anchor="b" anchorCtr="0" compatLnSpc="1">
            <a:prstTxWarp prst="textNoShape">
              <a:avLst/>
            </a:prstTxWarp>
          </a:bodyPr>
          <a:lstStyle>
            <a:lvl1pPr defTabSz="910040">
              <a:defRPr sz="1200"/>
            </a:lvl1pPr>
          </a:lstStyle>
          <a:p>
            <a:endParaRPr lang="en-US" altLang="zh-TW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3126" y="9430385"/>
            <a:ext cx="2944549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6" tIns="45474" rIns="90946" bIns="45474" numCol="1" anchor="b" anchorCtr="0" compatLnSpc="1">
            <a:prstTxWarp prst="textNoShape">
              <a:avLst/>
            </a:prstTxWarp>
          </a:bodyPr>
          <a:lstStyle>
            <a:lvl1pPr algn="r" defTabSz="910040">
              <a:defRPr sz="1200"/>
            </a:lvl1pPr>
          </a:lstStyle>
          <a:p>
            <a:fld id="{DF783713-F13E-4EC9-BF5F-9BC87BEFCC3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423494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C075C-3AFE-42AE-9C06-77DFD966D80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8B5ED8-31EC-4468-A22F-86CFF28B8CE1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A34613-12BA-4E60-A5D6-6030996E0B9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F5985E-B54E-4D33-8176-64676111212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287A52-DA02-4FE6-8A0B-4DD765919CF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A092B6-41EF-4979-A699-0C49F01A531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48ACDA-A5AC-43A1-B7C7-B8D56236E60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EE7D7D-F9AC-4163-BAE0-2DDCA606F72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D494A8-4902-4D83-BDB9-A19E94C05C2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C27758-4F20-4D13-BF22-1FD51575C53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37377B-70E5-4974-8E65-A4D6A7FA4E9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362B338-A2AA-41B0-BCD4-2C8DA974337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395288" y="3213100"/>
            <a:ext cx="914400" cy="32035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061" name="Line 13"/>
          <p:cNvSpPr>
            <a:spLocks noChangeShapeType="1"/>
          </p:cNvSpPr>
          <p:nvPr/>
        </p:nvSpPr>
        <p:spPr bwMode="auto">
          <a:xfrm>
            <a:off x="395288" y="382905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>
            <a:off x="817563" y="3213100"/>
            <a:ext cx="0" cy="3203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>
            <a:off x="395288" y="5800725"/>
            <a:ext cx="431800" cy="4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064" name="Line 16"/>
          <p:cNvSpPr>
            <a:spLocks noChangeShapeType="1"/>
          </p:cNvSpPr>
          <p:nvPr/>
        </p:nvSpPr>
        <p:spPr bwMode="auto">
          <a:xfrm>
            <a:off x="395288" y="5246688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065" name="Line 17"/>
          <p:cNvSpPr>
            <a:spLocks noChangeShapeType="1"/>
          </p:cNvSpPr>
          <p:nvPr/>
        </p:nvSpPr>
        <p:spPr bwMode="auto">
          <a:xfrm>
            <a:off x="817563" y="4568825"/>
            <a:ext cx="492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052" name="Line 4"/>
          <p:cNvSpPr>
            <a:spLocks noChangeShapeType="1"/>
          </p:cNvSpPr>
          <p:nvPr/>
        </p:nvSpPr>
        <p:spPr bwMode="auto">
          <a:xfrm flipH="1">
            <a:off x="63500" y="762000"/>
            <a:ext cx="12700" cy="5873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9036050" y="5805488"/>
            <a:ext cx="6350" cy="849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>
            <a:off x="57150" y="6642100"/>
            <a:ext cx="8978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093" name="Text Box 45"/>
          <p:cNvSpPr txBox="1">
            <a:spLocks noChangeArrowheads="1"/>
          </p:cNvSpPr>
          <p:nvPr/>
        </p:nvSpPr>
        <p:spPr bwMode="auto">
          <a:xfrm>
            <a:off x="1600200" y="152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>
                <a:ea typeface="標楷體" pitchFamily="65" charset="-120"/>
              </a:rPr>
              <a:t>停車場</a:t>
            </a:r>
          </a:p>
        </p:txBody>
      </p:sp>
      <p:sp>
        <p:nvSpPr>
          <p:cNvPr id="2124" name="Text Box 76"/>
          <p:cNvSpPr txBox="1">
            <a:spLocks noChangeArrowheads="1"/>
          </p:cNvSpPr>
          <p:nvPr/>
        </p:nvSpPr>
        <p:spPr bwMode="auto">
          <a:xfrm>
            <a:off x="8715375" y="5373688"/>
            <a:ext cx="42862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1600">
                <a:ea typeface="標楷體" pitchFamily="65" charset="-120"/>
              </a:rPr>
              <a:t>側門</a:t>
            </a: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 rot="5400000">
            <a:off x="7586663" y="4373562"/>
            <a:ext cx="1227138" cy="10652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133" name="Text Box 85"/>
          <p:cNvSpPr txBox="1">
            <a:spLocks noChangeArrowheads="1"/>
          </p:cNvSpPr>
          <p:nvPr/>
        </p:nvSpPr>
        <p:spPr bwMode="auto">
          <a:xfrm>
            <a:off x="7701346" y="6102346"/>
            <a:ext cx="1015663" cy="336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1800" dirty="0">
                <a:ea typeface="標楷體" pitchFamily="65" charset="-120"/>
              </a:rPr>
              <a:t>停車場</a:t>
            </a:r>
          </a:p>
        </p:txBody>
      </p:sp>
      <p:sp>
        <p:nvSpPr>
          <p:cNvPr id="2137" name="Line 89"/>
          <p:cNvSpPr>
            <a:spLocks noChangeShapeType="1"/>
          </p:cNvSpPr>
          <p:nvPr/>
        </p:nvSpPr>
        <p:spPr bwMode="auto">
          <a:xfrm rot="-1300108">
            <a:off x="7410450" y="2362200"/>
            <a:ext cx="1123950" cy="1724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grpSp>
        <p:nvGrpSpPr>
          <p:cNvPr id="2356" name="Group 308"/>
          <p:cNvGrpSpPr>
            <a:grpSpLocks/>
          </p:cNvGrpSpPr>
          <p:nvPr/>
        </p:nvGrpSpPr>
        <p:grpSpPr bwMode="auto">
          <a:xfrm>
            <a:off x="7010400" y="2819400"/>
            <a:ext cx="1371600" cy="1066800"/>
            <a:chOff x="4416" y="1776"/>
            <a:chExt cx="864" cy="672"/>
          </a:xfrm>
        </p:grpSpPr>
        <p:sp>
          <p:nvSpPr>
            <p:cNvPr id="2138" name="Text Box 90"/>
            <p:cNvSpPr txBox="1">
              <a:spLocks noChangeArrowheads="1"/>
            </p:cNvSpPr>
            <p:nvPr/>
          </p:nvSpPr>
          <p:spPr bwMode="auto">
            <a:xfrm>
              <a:off x="4416" y="1776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1800">
                  <a:ea typeface="標楷體" pitchFamily="65" charset="-120"/>
                </a:rPr>
                <a:t>蔬</a:t>
              </a:r>
            </a:p>
          </p:txBody>
        </p:sp>
        <p:sp>
          <p:nvSpPr>
            <p:cNvPr id="2139" name="Text Box 91"/>
            <p:cNvSpPr txBox="1">
              <a:spLocks noChangeArrowheads="1"/>
            </p:cNvSpPr>
            <p:nvPr/>
          </p:nvSpPr>
          <p:spPr bwMode="auto">
            <a:xfrm>
              <a:off x="4608" y="1920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1800">
                  <a:ea typeface="標楷體" pitchFamily="65" charset="-120"/>
                </a:rPr>
                <a:t>果</a:t>
              </a:r>
            </a:p>
          </p:txBody>
        </p:sp>
        <p:sp>
          <p:nvSpPr>
            <p:cNvPr id="2143" name="Text Box 95"/>
            <p:cNvSpPr txBox="1">
              <a:spLocks noChangeArrowheads="1"/>
            </p:cNvSpPr>
            <p:nvPr/>
          </p:nvSpPr>
          <p:spPr bwMode="auto">
            <a:xfrm>
              <a:off x="4800" y="2073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1800">
                  <a:ea typeface="標楷體" pitchFamily="65" charset="-120"/>
                </a:rPr>
                <a:t>走</a:t>
              </a:r>
            </a:p>
          </p:txBody>
        </p:sp>
        <p:sp>
          <p:nvSpPr>
            <p:cNvPr id="2144" name="Text Box 96"/>
            <p:cNvSpPr txBox="1">
              <a:spLocks noChangeArrowheads="1"/>
            </p:cNvSpPr>
            <p:nvPr/>
          </p:nvSpPr>
          <p:spPr bwMode="auto">
            <a:xfrm>
              <a:off x="5040" y="2217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1800">
                  <a:ea typeface="標楷體" pitchFamily="65" charset="-120"/>
                </a:rPr>
                <a:t>廊</a:t>
              </a:r>
            </a:p>
          </p:txBody>
        </p:sp>
      </p:grpSp>
      <p:sp>
        <p:nvSpPr>
          <p:cNvPr id="2149" name="Freeform 101"/>
          <p:cNvSpPr>
            <a:spLocks/>
          </p:cNvSpPr>
          <p:nvPr/>
        </p:nvSpPr>
        <p:spPr bwMode="auto">
          <a:xfrm>
            <a:off x="2219325" y="904875"/>
            <a:ext cx="1524000" cy="9525"/>
          </a:xfrm>
          <a:custGeom>
            <a:avLst/>
            <a:gdLst/>
            <a:ahLst/>
            <a:cxnLst>
              <a:cxn ang="0">
                <a:pos x="0" y="6"/>
              </a:cxn>
              <a:cxn ang="0">
                <a:pos x="960" y="0"/>
              </a:cxn>
            </a:cxnLst>
            <a:rect l="0" t="0" r="r" b="b"/>
            <a:pathLst>
              <a:path w="960" h="6">
                <a:moveTo>
                  <a:pt x="0" y="6"/>
                </a:moveTo>
                <a:lnTo>
                  <a:pt x="960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152" name="Line 104"/>
          <p:cNvSpPr>
            <a:spLocks noChangeShapeType="1"/>
          </p:cNvSpPr>
          <p:nvPr/>
        </p:nvSpPr>
        <p:spPr bwMode="auto">
          <a:xfrm>
            <a:off x="1447800" y="1876426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 rot="1994773">
            <a:off x="3530600" y="387350"/>
            <a:ext cx="498475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161" name="Text Box 113"/>
          <p:cNvSpPr txBox="1">
            <a:spLocks noChangeArrowheads="1"/>
          </p:cNvSpPr>
          <p:nvPr/>
        </p:nvSpPr>
        <p:spPr bwMode="auto">
          <a:xfrm rot="1939807">
            <a:off x="3366274" y="338192"/>
            <a:ext cx="77314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TW" altLang="en-US" sz="1200" dirty="0">
                <a:ea typeface="標楷體" pitchFamily="65" charset="-120"/>
              </a:rPr>
              <a:t>警衛室</a:t>
            </a:r>
            <a:r>
              <a:rPr lang="en-US" altLang="zh-TW" sz="1200" b="1" dirty="0">
                <a:solidFill>
                  <a:srgbClr val="FF0000"/>
                </a:solidFill>
                <a:ea typeface="標楷體" pitchFamily="65" charset="-120"/>
              </a:rPr>
              <a:t>127</a:t>
            </a:r>
            <a:endParaRPr lang="zh-TW" altLang="en-US" sz="1200" b="1" dirty="0">
              <a:solidFill>
                <a:srgbClr val="FF0000"/>
              </a:solidFill>
              <a:ea typeface="標楷體" pitchFamily="65" charset="-12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1295400" y="2133600"/>
            <a:ext cx="54102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zh-TW" altLang="zh-TW"/>
          </a:p>
        </p:txBody>
      </p:sp>
      <p:sp>
        <p:nvSpPr>
          <p:cNvPr id="2068" name="Line 20"/>
          <p:cNvSpPr>
            <a:spLocks noChangeShapeType="1"/>
          </p:cNvSpPr>
          <p:nvPr/>
        </p:nvSpPr>
        <p:spPr bwMode="auto">
          <a:xfrm>
            <a:off x="1295400" y="2514600"/>
            <a:ext cx="541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069" name="Line 21"/>
          <p:cNvSpPr>
            <a:spLocks noChangeShapeType="1"/>
          </p:cNvSpPr>
          <p:nvPr/>
        </p:nvSpPr>
        <p:spPr bwMode="auto">
          <a:xfrm>
            <a:off x="1981200" y="2133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071" name="Line 23"/>
          <p:cNvSpPr>
            <a:spLocks noChangeShapeType="1"/>
          </p:cNvSpPr>
          <p:nvPr/>
        </p:nvSpPr>
        <p:spPr bwMode="auto">
          <a:xfrm>
            <a:off x="2743200" y="2133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072" name="Line 24"/>
          <p:cNvSpPr>
            <a:spLocks noChangeShapeType="1"/>
          </p:cNvSpPr>
          <p:nvPr/>
        </p:nvSpPr>
        <p:spPr bwMode="auto">
          <a:xfrm>
            <a:off x="3429000" y="2133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073" name="Line 25"/>
          <p:cNvSpPr>
            <a:spLocks noChangeShapeType="1"/>
          </p:cNvSpPr>
          <p:nvPr/>
        </p:nvSpPr>
        <p:spPr bwMode="auto">
          <a:xfrm>
            <a:off x="3962400" y="2133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074" name="Line 26"/>
          <p:cNvSpPr>
            <a:spLocks noChangeShapeType="1"/>
          </p:cNvSpPr>
          <p:nvPr/>
        </p:nvSpPr>
        <p:spPr bwMode="auto">
          <a:xfrm>
            <a:off x="4724400" y="2133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075" name="Line 27"/>
          <p:cNvSpPr>
            <a:spLocks noChangeShapeType="1"/>
          </p:cNvSpPr>
          <p:nvPr/>
        </p:nvSpPr>
        <p:spPr bwMode="auto">
          <a:xfrm>
            <a:off x="5334000" y="2133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076" name="Line 28"/>
          <p:cNvSpPr>
            <a:spLocks noChangeShapeType="1"/>
          </p:cNvSpPr>
          <p:nvPr/>
        </p:nvSpPr>
        <p:spPr bwMode="auto">
          <a:xfrm>
            <a:off x="5943600" y="2133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163" name="Text Box 115"/>
          <p:cNvSpPr txBox="1">
            <a:spLocks noChangeArrowheads="1"/>
          </p:cNvSpPr>
          <p:nvPr/>
        </p:nvSpPr>
        <p:spPr bwMode="auto">
          <a:xfrm>
            <a:off x="2051720" y="2492896"/>
            <a:ext cx="685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TW" altLang="en-US" sz="1200" dirty="0">
                <a:ea typeface="標楷體" pitchFamily="65" charset="-120"/>
              </a:rPr>
              <a:t>二甲</a:t>
            </a:r>
            <a:r>
              <a:rPr lang="en-US" altLang="zh-TW" sz="1200" b="1" dirty="0">
                <a:solidFill>
                  <a:srgbClr val="FF0000"/>
                </a:solidFill>
                <a:ea typeface="標楷體" pitchFamily="65" charset="-120"/>
              </a:rPr>
              <a:t>102</a:t>
            </a:r>
            <a:endParaRPr lang="zh-TW" altLang="en-US" sz="1200" dirty="0">
              <a:ea typeface="標楷體" pitchFamily="65" charset="-120"/>
            </a:endParaRPr>
          </a:p>
        </p:txBody>
      </p:sp>
      <p:sp>
        <p:nvSpPr>
          <p:cNvPr id="2164" name="Text Box 116"/>
          <p:cNvSpPr txBox="1">
            <a:spLocks noChangeArrowheads="1"/>
          </p:cNvSpPr>
          <p:nvPr/>
        </p:nvSpPr>
        <p:spPr bwMode="auto">
          <a:xfrm>
            <a:off x="1340398" y="2097087"/>
            <a:ext cx="685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TW" altLang="en-US" sz="1200" dirty="0">
                <a:ea typeface="標楷體" pitchFamily="65" charset="-120"/>
              </a:rPr>
              <a:t>六</a:t>
            </a:r>
            <a:r>
              <a:rPr kumimoji="0" lang="zh-TW" altLang="en-US" sz="1200" dirty="0">
                <a:ea typeface="標楷體" pitchFamily="65" charset="-120"/>
              </a:rPr>
              <a:t>甲</a:t>
            </a:r>
            <a:r>
              <a:rPr kumimoji="0" lang="en-US" altLang="zh-TW" sz="1200" b="1" dirty="0">
                <a:solidFill>
                  <a:schemeClr val="accent2">
                    <a:lumMod val="75000"/>
                  </a:schemeClr>
                </a:solidFill>
                <a:ea typeface="標楷體" pitchFamily="65" charset="-120"/>
              </a:rPr>
              <a:t>201</a:t>
            </a:r>
            <a:endParaRPr lang="zh-TW" altLang="en-US" sz="1200" b="1" dirty="0">
              <a:solidFill>
                <a:schemeClr val="accent2">
                  <a:lumMod val="75000"/>
                </a:schemeClr>
              </a:solidFill>
              <a:ea typeface="標楷體" pitchFamily="65" charset="-120"/>
            </a:endParaRPr>
          </a:p>
        </p:txBody>
      </p:sp>
      <p:sp>
        <p:nvSpPr>
          <p:cNvPr id="2165" name="Text Box 117"/>
          <p:cNvSpPr txBox="1">
            <a:spLocks noChangeArrowheads="1"/>
          </p:cNvSpPr>
          <p:nvPr/>
        </p:nvSpPr>
        <p:spPr bwMode="auto">
          <a:xfrm>
            <a:off x="2017041" y="2097087"/>
            <a:ext cx="685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0" lang="zh-TW" altLang="en-US" sz="1200" dirty="0">
                <a:ea typeface="標楷體" pitchFamily="65" charset="-120"/>
              </a:rPr>
              <a:t>五甲</a:t>
            </a:r>
            <a:r>
              <a:rPr kumimoji="0" lang="en-US" altLang="zh-TW" sz="1200" b="1" dirty="0">
                <a:solidFill>
                  <a:schemeClr val="accent2">
                    <a:lumMod val="75000"/>
                  </a:schemeClr>
                </a:solidFill>
                <a:ea typeface="標楷體" pitchFamily="65" charset="-120"/>
              </a:rPr>
              <a:t>202</a:t>
            </a:r>
            <a:endParaRPr lang="zh-TW" altLang="en-US" sz="1200" b="1" dirty="0">
              <a:solidFill>
                <a:schemeClr val="accent2">
                  <a:lumMod val="75000"/>
                </a:schemeClr>
              </a:solidFill>
              <a:ea typeface="標楷體" pitchFamily="65" charset="-120"/>
            </a:endParaRPr>
          </a:p>
        </p:txBody>
      </p:sp>
      <p:sp>
        <p:nvSpPr>
          <p:cNvPr id="2166" name="Text Box 118"/>
          <p:cNvSpPr txBox="1">
            <a:spLocks noChangeArrowheads="1"/>
          </p:cNvSpPr>
          <p:nvPr/>
        </p:nvSpPr>
        <p:spPr bwMode="auto">
          <a:xfrm>
            <a:off x="2514600" y="3124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1800">
                <a:ea typeface="標楷體" pitchFamily="65" charset="-120"/>
              </a:rPr>
              <a:t>六甲</a:t>
            </a:r>
          </a:p>
        </p:txBody>
      </p:sp>
      <p:sp>
        <p:nvSpPr>
          <p:cNvPr id="2167" name="Text Box 119"/>
          <p:cNvSpPr txBox="1">
            <a:spLocks noChangeArrowheads="1"/>
          </p:cNvSpPr>
          <p:nvPr/>
        </p:nvSpPr>
        <p:spPr bwMode="auto">
          <a:xfrm>
            <a:off x="2676084" y="2162993"/>
            <a:ext cx="820738" cy="40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ts val="800"/>
              </a:lnSpc>
              <a:spcBef>
                <a:spcPct val="50000"/>
              </a:spcBef>
            </a:pPr>
            <a:r>
              <a:rPr lang="zh-TW" altLang="en-US" sz="1200" dirty="0">
                <a:ea typeface="標楷體" pitchFamily="65" charset="-120"/>
              </a:rPr>
              <a:t>校長室</a:t>
            </a:r>
            <a:endParaRPr lang="en-US" altLang="zh-TW" sz="1200" dirty="0">
              <a:ea typeface="標楷體" pitchFamily="65" charset="-120"/>
            </a:endParaRPr>
          </a:p>
          <a:p>
            <a:pPr algn="ctr">
              <a:lnSpc>
                <a:spcPts val="800"/>
              </a:lnSpc>
              <a:spcBef>
                <a:spcPct val="50000"/>
              </a:spcBef>
            </a:pPr>
            <a:r>
              <a:rPr kumimoji="0" lang="en-US" altLang="zh-TW" sz="1200" b="1" dirty="0">
                <a:solidFill>
                  <a:schemeClr val="accent2">
                    <a:lumMod val="75000"/>
                  </a:schemeClr>
                </a:solidFill>
                <a:ea typeface="標楷體" pitchFamily="65" charset="-120"/>
              </a:rPr>
              <a:t>203</a:t>
            </a:r>
            <a:endParaRPr lang="zh-TW" altLang="en-US" sz="1200" b="1" dirty="0">
              <a:solidFill>
                <a:schemeClr val="accent2">
                  <a:lumMod val="75000"/>
                </a:schemeClr>
              </a:solidFill>
              <a:ea typeface="標楷體" pitchFamily="65" charset="-120"/>
            </a:endParaRPr>
          </a:p>
        </p:txBody>
      </p:sp>
      <p:sp>
        <p:nvSpPr>
          <p:cNvPr id="2168" name="Text Box 120"/>
          <p:cNvSpPr txBox="1">
            <a:spLocks noChangeArrowheads="1"/>
          </p:cNvSpPr>
          <p:nvPr/>
        </p:nvSpPr>
        <p:spPr bwMode="auto">
          <a:xfrm>
            <a:off x="3339182" y="2103705"/>
            <a:ext cx="6858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ts val="1000"/>
              </a:lnSpc>
              <a:spcBef>
                <a:spcPct val="50000"/>
              </a:spcBef>
            </a:pPr>
            <a:r>
              <a:rPr lang="zh-TW" altLang="en-US" sz="1000" dirty="0">
                <a:ea typeface="標楷體" pitchFamily="65" charset="-120"/>
              </a:rPr>
              <a:t>家長會休息室</a:t>
            </a:r>
            <a:r>
              <a:rPr kumimoji="0" lang="en-US" altLang="zh-TW" sz="1000" b="1" dirty="0">
                <a:solidFill>
                  <a:schemeClr val="accent2">
                    <a:lumMod val="75000"/>
                  </a:schemeClr>
                </a:solidFill>
                <a:ea typeface="標楷體" pitchFamily="65" charset="-120"/>
              </a:rPr>
              <a:t>204</a:t>
            </a:r>
            <a:endParaRPr lang="zh-TW" altLang="en-US" sz="1000" b="1" dirty="0">
              <a:solidFill>
                <a:schemeClr val="accent2">
                  <a:lumMod val="75000"/>
                </a:schemeClr>
              </a:solidFill>
              <a:ea typeface="標楷體" pitchFamily="65" charset="-120"/>
            </a:endParaRPr>
          </a:p>
        </p:txBody>
      </p:sp>
      <p:sp>
        <p:nvSpPr>
          <p:cNvPr id="2169" name="Text Box 121"/>
          <p:cNvSpPr txBox="1">
            <a:spLocks noChangeArrowheads="1"/>
          </p:cNvSpPr>
          <p:nvPr/>
        </p:nvSpPr>
        <p:spPr bwMode="auto">
          <a:xfrm>
            <a:off x="3984347" y="2206599"/>
            <a:ext cx="792162" cy="334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zh-TW" altLang="en-US" sz="1000" dirty="0">
                <a:ea typeface="標楷體" pitchFamily="65" charset="-120"/>
              </a:rPr>
              <a:t>教學研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zh-TW" altLang="en-US" sz="1000" dirty="0">
                <a:ea typeface="標楷體" pitchFamily="65" charset="-120"/>
              </a:rPr>
              <a:t>究室</a:t>
            </a:r>
            <a:r>
              <a:rPr lang="en-US" altLang="zh-TW" sz="1000" b="1" dirty="0">
                <a:solidFill>
                  <a:schemeClr val="accent2"/>
                </a:solidFill>
                <a:ea typeface="標楷體" pitchFamily="65" charset="-120"/>
              </a:rPr>
              <a:t>205</a:t>
            </a:r>
            <a:endParaRPr lang="zh-TW" altLang="en-US" sz="1000" b="1" dirty="0">
              <a:solidFill>
                <a:schemeClr val="accent2"/>
              </a:solidFill>
              <a:ea typeface="標楷體" pitchFamily="65" charset="-120"/>
            </a:endParaRPr>
          </a:p>
        </p:txBody>
      </p:sp>
      <p:sp>
        <p:nvSpPr>
          <p:cNvPr id="2170" name="Text Box 122"/>
          <p:cNvSpPr txBox="1">
            <a:spLocks noChangeArrowheads="1"/>
          </p:cNvSpPr>
          <p:nvPr/>
        </p:nvSpPr>
        <p:spPr bwMode="auto">
          <a:xfrm>
            <a:off x="5306219" y="2108924"/>
            <a:ext cx="685800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TW" altLang="en-US" sz="1200" dirty="0">
                <a:ea typeface="標楷體" pitchFamily="65" charset="-120"/>
              </a:rPr>
              <a:t>三甲</a:t>
            </a:r>
            <a:r>
              <a:rPr kumimoji="0" lang="en-US" altLang="zh-TW" sz="1200" b="1" dirty="0">
                <a:solidFill>
                  <a:schemeClr val="accent2">
                    <a:lumMod val="75000"/>
                  </a:schemeClr>
                </a:solidFill>
                <a:ea typeface="標楷體" pitchFamily="65" charset="-120"/>
              </a:rPr>
              <a:t>207</a:t>
            </a:r>
            <a:endParaRPr lang="zh-TW" altLang="en-US" sz="1200" b="1" dirty="0">
              <a:solidFill>
                <a:schemeClr val="accent2">
                  <a:lumMod val="75000"/>
                </a:schemeClr>
              </a:solidFill>
              <a:ea typeface="標楷體" pitchFamily="65" charset="-120"/>
            </a:endParaRPr>
          </a:p>
          <a:p>
            <a:pPr>
              <a:spcBef>
                <a:spcPct val="50000"/>
              </a:spcBef>
            </a:pPr>
            <a:endParaRPr lang="zh-TW" altLang="en-US" sz="1800" dirty="0">
              <a:ea typeface="標楷體" pitchFamily="65" charset="-120"/>
            </a:endParaRPr>
          </a:p>
        </p:txBody>
      </p:sp>
      <p:sp>
        <p:nvSpPr>
          <p:cNvPr id="2171" name="Text Box 123"/>
          <p:cNvSpPr txBox="1">
            <a:spLocks noChangeArrowheads="1"/>
          </p:cNvSpPr>
          <p:nvPr/>
        </p:nvSpPr>
        <p:spPr bwMode="auto">
          <a:xfrm>
            <a:off x="4716463" y="2110305"/>
            <a:ext cx="685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TW" altLang="en-US" sz="1200" dirty="0">
                <a:ea typeface="標楷體" pitchFamily="65" charset="-120"/>
              </a:rPr>
              <a:t>四甲</a:t>
            </a:r>
            <a:r>
              <a:rPr kumimoji="0" lang="en-US" altLang="zh-TW" sz="1200" b="1" dirty="0">
                <a:solidFill>
                  <a:schemeClr val="accent2">
                    <a:lumMod val="75000"/>
                  </a:schemeClr>
                </a:solidFill>
                <a:ea typeface="標楷體" pitchFamily="65" charset="-120"/>
              </a:rPr>
              <a:t>206</a:t>
            </a:r>
            <a:endParaRPr lang="zh-TW" altLang="en-US" sz="1200" b="1" dirty="0">
              <a:solidFill>
                <a:schemeClr val="accent2">
                  <a:lumMod val="75000"/>
                </a:schemeClr>
              </a:solidFill>
              <a:ea typeface="標楷體" pitchFamily="65" charset="-120"/>
            </a:endParaRPr>
          </a:p>
        </p:txBody>
      </p:sp>
      <p:sp>
        <p:nvSpPr>
          <p:cNvPr id="2172" name="Text Box 124"/>
          <p:cNvSpPr txBox="1">
            <a:spLocks noChangeArrowheads="1"/>
          </p:cNvSpPr>
          <p:nvPr/>
        </p:nvSpPr>
        <p:spPr bwMode="auto">
          <a:xfrm>
            <a:off x="5963754" y="2120901"/>
            <a:ext cx="7699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TW" altLang="en-US" sz="1200" dirty="0">
                <a:ea typeface="標楷體" pitchFamily="65" charset="-120"/>
              </a:rPr>
              <a:t>教具室</a:t>
            </a:r>
            <a:r>
              <a:rPr kumimoji="0" lang="en-US" altLang="zh-TW" sz="1200" b="1" dirty="0">
                <a:solidFill>
                  <a:schemeClr val="accent2">
                    <a:lumMod val="75000"/>
                  </a:schemeClr>
                </a:solidFill>
                <a:ea typeface="標楷體" pitchFamily="65" charset="-120"/>
              </a:rPr>
              <a:t>208</a:t>
            </a:r>
            <a:endParaRPr lang="zh-TW" altLang="en-US" sz="1200" b="1" dirty="0">
              <a:solidFill>
                <a:schemeClr val="accent2">
                  <a:lumMod val="75000"/>
                </a:schemeClr>
              </a:solidFill>
              <a:ea typeface="標楷體" pitchFamily="65" charset="-120"/>
            </a:endParaRPr>
          </a:p>
        </p:txBody>
      </p:sp>
      <p:sp>
        <p:nvSpPr>
          <p:cNvPr id="2175" name="Text Box 127"/>
          <p:cNvSpPr txBox="1">
            <a:spLocks noChangeArrowheads="1"/>
          </p:cNvSpPr>
          <p:nvPr/>
        </p:nvSpPr>
        <p:spPr bwMode="auto">
          <a:xfrm>
            <a:off x="3450946" y="2502326"/>
            <a:ext cx="5762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1200" dirty="0">
                <a:ea typeface="標楷體" pitchFamily="65" charset="-120"/>
              </a:rPr>
              <a:t>穿廊</a:t>
            </a:r>
          </a:p>
        </p:txBody>
      </p:sp>
      <p:sp>
        <p:nvSpPr>
          <p:cNvPr id="2178" name="Text Box 130"/>
          <p:cNvSpPr txBox="1">
            <a:spLocks noChangeArrowheads="1"/>
          </p:cNvSpPr>
          <p:nvPr/>
        </p:nvSpPr>
        <p:spPr bwMode="auto">
          <a:xfrm>
            <a:off x="4038600" y="2514600"/>
            <a:ext cx="1524000" cy="445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ts val="1000"/>
              </a:lnSpc>
              <a:spcBef>
                <a:spcPct val="50000"/>
              </a:spcBef>
            </a:pPr>
            <a:r>
              <a:rPr lang="zh-TW" altLang="en-US" sz="1200" dirty="0">
                <a:ea typeface="標楷體" pitchFamily="65" charset="-120"/>
              </a:rPr>
              <a:t>行政辦公室</a:t>
            </a:r>
            <a:endParaRPr lang="en-US" altLang="zh-TW" sz="1200" dirty="0">
              <a:ea typeface="標楷體" pitchFamily="65" charset="-120"/>
            </a:endParaRPr>
          </a:p>
          <a:p>
            <a:pPr algn="ctr">
              <a:lnSpc>
                <a:spcPts val="1000"/>
              </a:lnSpc>
              <a:spcBef>
                <a:spcPct val="50000"/>
              </a:spcBef>
            </a:pPr>
            <a:r>
              <a:rPr lang="en-US" altLang="zh-TW" sz="1200" b="1" dirty="0">
                <a:solidFill>
                  <a:srgbClr val="FF0000"/>
                </a:solidFill>
                <a:ea typeface="標楷體" pitchFamily="65" charset="-120"/>
              </a:rPr>
              <a:t>105</a:t>
            </a:r>
            <a:endParaRPr lang="zh-TW" altLang="en-US" sz="1200" dirty="0">
              <a:ea typeface="標楷體" pitchFamily="65" charset="-120"/>
            </a:endParaRPr>
          </a:p>
        </p:txBody>
      </p:sp>
      <p:sp>
        <p:nvSpPr>
          <p:cNvPr id="2174" name="Text Box 126"/>
          <p:cNvSpPr txBox="1">
            <a:spLocks noChangeArrowheads="1"/>
          </p:cNvSpPr>
          <p:nvPr/>
        </p:nvSpPr>
        <p:spPr bwMode="auto">
          <a:xfrm>
            <a:off x="5314187" y="2533011"/>
            <a:ext cx="1417638" cy="445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ts val="1000"/>
              </a:lnSpc>
              <a:spcBef>
                <a:spcPct val="50000"/>
              </a:spcBef>
            </a:pPr>
            <a:r>
              <a:rPr lang="zh-TW" altLang="en-US" sz="1200" dirty="0">
                <a:ea typeface="標楷體" pitchFamily="65" charset="-120"/>
              </a:rPr>
              <a:t>幼兒園</a:t>
            </a:r>
            <a:endParaRPr lang="en-US" altLang="zh-TW" sz="1200" dirty="0">
              <a:ea typeface="標楷體" pitchFamily="65" charset="-120"/>
            </a:endParaRPr>
          </a:p>
          <a:p>
            <a:pPr algn="ctr">
              <a:lnSpc>
                <a:spcPts val="1000"/>
              </a:lnSpc>
              <a:spcBef>
                <a:spcPct val="50000"/>
              </a:spcBef>
            </a:pPr>
            <a:r>
              <a:rPr lang="en-US" altLang="zh-TW" sz="1200" b="1" dirty="0">
                <a:solidFill>
                  <a:srgbClr val="FF0000"/>
                </a:solidFill>
                <a:ea typeface="標楷體" pitchFamily="65" charset="-120"/>
              </a:rPr>
              <a:t>106</a:t>
            </a:r>
            <a:endParaRPr lang="zh-TW" altLang="en-US" sz="1200" dirty="0">
              <a:ea typeface="標楷體" pitchFamily="65" charset="-120"/>
            </a:endParaRPr>
          </a:p>
        </p:txBody>
      </p:sp>
      <p:sp>
        <p:nvSpPr>
          <p:cNvPr id="2113" name="Rectangle 65"/>
          <p:cNvSpPr>
            <a:spLocks noChangeArrowheads="1"/>
          </p:cNvSpPr>
          <p:nvPr/>
        </p:nvSpPr>
        <p:spPr bwMode="auto">
          <a:xfrm>
            <a:off x="5800725" y="5325410"/>
            <a:ext cx="1600200" cy="99918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115" name="Line 67"/>
          <p:cNvSpPr>
            <a:spLocks noChangeShapeType="1"/>
          </p:cNvSpPr>
          <p:nvPr/>
        </p:nvSpPr>
        <p:spPr bwMode="auto">
          <a:xfrm>
            <a:off x="6562725" y="5327650"/>
            <a:ext cx="0" cy="1006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118" name="Text Box 70"/>
          <p:cNvSpPr txBox="1">
            <a:spLocks noChangeArrowheads="1"/>
          </p:cNvSpPr>
          <p:nvPr/>
        </p:nvSpPr>
        <p:spPr bwMode="auto">
          <a:xfrm>
            <a:off x="6516688" y="5805488"/>
            <a:ext cx="503237" cy="79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ts val="800"/>
              </a:lnSpc>
              <a:spcBef>
                <a:spcPct val="50000"/>
              </a:spcBef>
            </a:pPr>
            <a:r>
              <a:rPr lang="zh-TW" altLang="en-US" sz="1200" dirty="0">
                <a:ea typeface="標楷體" pitchFamily="65" charset="-120"/>
              </a:rPr>
              <a:t>健康</a:t>
            </a:r>
          </a:p>
          <a:p>
            <a:pPr algn="ctr">
              <a:lnSpc>
                <a:spcPts val="800"/>
              </a:lnSpc>
              <a:spcBef>
                <a:spcPct val="50000"/>
              </a:spcBef>
            </a:pPr>
            <a:r>
              <a:rPr lang="zh-TW" altLang="en-US" sz="1200" dirty="0">
                <a:ea typeface="標楷體" pitchFamily="65" charset="-120"/>
              </a:rPr>
              <a:t>中心</a:t>
            </a:r>
            <a:endParaRPr lang="en-US" altLang="zh-TW" sz="1200" dirty="0">
              <a:ea typeface="標楷體" pitchFamily="65" charset="-120"/>
            </a:endParaRPr>
          </a:p>
          <a:p>
            <a:pPr algn="ctr">
              <a:lnSpc>
                <a:spcPts val="800"/>
              </a:lnSpc>
              <a:spcBef>
                <a:spcPct val="50000"/>
              </a:spcBef>
            </a:pPr>
            <a:r>
              <a:rPr lang="en-US" altLang="zh-TW" sz="1200" b="1" dirty="0">
                <a:solidFill>
                  <a:srgbClr val="FF0000"/>
                </a:solidFill>
                <a:ea typeface="標楷體" pitchFamily="65" charset="-120"/>
              </a:rPr>
              <a:t>114</a:t>
            </a:r>
            <a:endParaRPr lang="zh-TW" altLang="en-US" sz="1200" dirty="0">
              <a:ea typeface="標楷體" pitchFamily="65" charset="-120"/>
            </a:endParaRPr>
          </a:p>
          <a:p>
            <a:pPr algn="ctr">
              <a:lnSpc>
                <a:spcPts val="800"/>
              </a:lnSpc>
              <a:spcBef>
                <a:spcPct val="50000"/>
              </a:spcBef>
            </a:pPr>
            <a:endParaRPr lang="zh-TW" altLang="en-US" sz="1200" dirty="0">
              <a:ea typeface="標楷體" pitchFamily="65" charset="-120"/>
            </a:endParaRPr>
          </a:p>
        </p:txBody>
      </p:sp>
      <p:sp>
        <p:nvSpPr>
          <p:cNvPr id="2119" name="Text Box 71"/>
          <p:cNvSpPr txBox="1">
            <a:spLocks noChangeArrowheads="1"/>
          </p:cNvSpPr>
          <p:nvPr/>
        </p:nvSpPr>
        <p:spPr bwMode="auto">
          <a:xfrm>
            <a:off x="5838142" y="5835725"/>
            <a:ext cx="8493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ts val="1200"/>
              </a:lnSpc>
              <a:spcBef>
                <a:spcPct val="50000"/>
              </a:spcBef>
            </a:pPr>
            <a:r>
              <a:rPr lang="zh-TW" altLang="en-US" sz="1200" dirty="0">
                <a:ea typeface="標楷體" pitchFamily="65" charset="-120"/>
              </a:rPr>
              <a:t>潛能班 </a:t>
            </a:r>
            <a:r>
              <a:rPr lang="en-US" altLang="zh-TW" sz="1200" b="1" dirty="0">
                <a:solidFill>
                  <a:srgbClr val="FF0000"/>
                </a:solidFill>
                <a:ea typeface="標楷體" pitchFamily="65" charset="-120"/>
              </a:rPr>
              <a:t>117</a:t>
            </a:r>
            <a:endParaRPr lang="zh-TW" altLang="en-US" sz="1200" b="1" dirty="0">
              <a:solidFill>
                <a:srgbClr val="FF0000"/>
              </a:solidFill>
              <a:ea typeface="標楷體" pitchFamily="65" charset="-120"/>
            </a:endParaRPr>
          </a:p>
        </p:txBody>
      </p:sp>
      <p:sp>
        <p:nvSpPr>
          <p:cNvPr id="2120" name="Line 72"/>
          <p:cNvSpPr>
            <a:spLocks noChangeShapeType="1"/>
          </p:cNvSpPr>
          <p:nvPr/>
        </p:nvSpPr>
        <p:spPr bwMode="auto">
          <a:xfrm>
            <a:off x="5791200" y="5810250"/>
            <a:ext cx="1609725" cy="1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121" name="Text Box 73"/>
          <p:cNvSpPr txBox="1">
            <a:spLocks noChangeArrowheads="1"/>
          </p:cNvSpPr>
          <p:nvPr/>
        </p:nvSpPr>
        <p:spPr bwMode="auto">
          <a:xfrm>
            <a:off x="5773737" y="5300663"/>
            <a:ext cx="83026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TW" altLang="en-US" sz="1200" dirty="0">
                <a:ea typeface="標楷體" pitchFamily="65" charset="-120"/>
              </a:rPr>
              <a:t>樂活教室</a:t>
            </a:r>
            <a:r>
              <a:rPr lang="en-US" altLang="zh-TW" sz="1200" dirty="0">
                <a:ea typeface="標楷體" pitchFamily="65" charset="-120"/>
              </a:rPr>
              <a:t>(B)</a:t>
            </a:r>
            <a:r>
              <a:rPr kumimoji="0" lang="en-US" altLang="zh-TW" sz="1200" b="1" dirty="0">
                <a:solidFill>
                  <a:schemeClr val="accent2">
                    <a:lumMod val="75000"/>
                  </a:schemeClr>
                </a:solidFill>
                <a:ea typeface="標楷體" pitchFamily="65" charset="-120"/>
              </a:rPr>
              <a:t>212</a:t>
            </a:r>
            <a:endParaRPr lang="zh-TW" altLang="en-US" sz="1200" b="1" dirty="0">
              <a:solidFill>
                <a:schemeClr val="accent2">
                  <a:lumMod val="75000"/>
                </a:schemeClr>
              </a:solidFill>
              <a:ea typeface="標楷體" pitchFamily="65" charset="-120"/>
            </a:endParaRPr>
          </a:p>
        </p:txBody>
      </p:sp>
      <p:sp>
        <p:nvSpPr>
          <p:cNvPr id="2122" name="Text Box 74"/>
          <p:cNvSpPr txBox="1">
            <a:spLocks noChangeArrowheads="1"/>
          </p:cNvSpPr>
          <p:nvPr/>
        </p:nvSpPr>
        <p:spPr bwMode="auto">
          <a:xfrm>
            <a:off x="6572251" y="5315427"/>
            <a:ext cx="7905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TW" altLang="en-US" sz="1200" dirty="0">
                <a:ea typeface="標楷體" pitchFamily="65" charset="-120"/>
              </a:rPr>
              <a:t>樂活教室</a:t>
            </a:r>
            <a:r>
              <a:rPr lang="en-US" altLang="zh-TW" sz="1200" dirty="0">
                <a:ea typeface="標楷體" pitchFamily="65" charset="-120"/>
              </a:rPr>
              <a:t>(A)</a:t>
            </a:r>
            <a:r>
              <a:rPr kumimoji="0" lang="en-US" altLang="zh-TW" sz="1200" b="1" dirty="0">
                <a:solidFill>
                  <a:schemeClr val="accent2">
                    <a:lumMod val="75000"/>
                  </a:schemeClr>
                </a:solidFill>
                <a:ea typeface="標楷體" pitchFamily="65" charset="-120"/>
              </a:rPr>
              <a:t>211</a:t>
            </a:r>
            <a:endParaRPr lang="zh-TW" altLang="en-US" sz="1200" b="1" dirty="0">
              <a:solidFill>
                <a:schemeClr val="accent2">
                  <a:lumMod val="75000"/>
                </a:schemeClr>
              </a:solidFill>
              <a:ea typeface="標楷體" pitchFamily="65" charset="-120"/>
            </a:endParaRPr>
          </a:p>
        </p:txBody>
      </p:sp>
      <p:sp>
        <p:nvSpPr>
          <p:cNvPr id="2183" name="Line 135"/>
          <p:cNvSpPr>
            <a:spLocks noChangeShapeType="1"/>
          </p:cNvSpPr>
          <p:nvPr/>
        </p:nvSpPr>
        <p:spPr bwMode="auto">
          <a:xfrm>
            <a:off x="7010400" y="5825014"/>
            <a:ext cx="0" cy="49958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184" name="Text Box 136"/>
          <p:cNvSpPr txBox="1">
            <a:spLocks noChangeArrowheads="1"/>
          </p:cNvSpPr>
          <p:nvPr/>
        </p:nvSpPr>
        <p:spPr bwMode="auto">
          <a:xfrm>
            <a:off x="6978651" y="6049824"/>
            <a:ext cx="514350" cy="335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ts val="700"/>
              </a:lnSpc>
              <a:spcBef>
                <a:spcPct val="50000"/>
              </a:spcBef>
            </a:pPr>
            <a:r>
              <a:rPr lang="zh-TW" altLang="en-US" sz="800" dirty="0">
                <a:ea typeface="標楷體" pitchFamily="65" charset="-120"/>
              </a:rPr>
              <a:t>哺乳室  </a:t>
            </a:r>
            <a:endParaRPr lang="en-US" altLang="zh-TW" sz="800" dirty="0">
              <a:ea typeface="標楷體" pitchFamily="65" charset="-120"/>
            </a:endParaRPr>
          </a:p>
          <a:p>
            <a:pPr>
              <a:lnSpc>
                <a:spcPts val="700"/>
              </a:lnSpc>
              <a:spcBef>
                <a:spcPct val="50000"/>
              </a:spcBef>
            </a:pPr>
            <a:r>
              <a:rPr lang="zh-TW" altLang="en-US" sz="800" b="1" dirty="0">
                <a:solidFill>
                  <a:srgbClr val="FF0000"/>
                </a:solidFill>
                <a:ea typeface="標楷體" pitchFamily="65" charset="-120"/>
              </a:rPr>
              <a:t>   </a:t>
            </a:r>
            <a:r>
              <a:rPr lang="en-US" altLang="zh-TW" sz="800" b="1" dirty="0">
                <a:solidFill>
                  <a:srgbClr val="FF0000"/>
                </a:solidFill>
                <a:ea typeface="標楷體" pitchFamily="65" charset="-120"/>
              </a:rPr>
              <a:t>116</a:t>
            </a:r>
            <a:endParaRPr lang="zh-TW" altLang="en-US" sz="800" b="1" dirty="0">
              <a:solidFill>
                <a:srgbClr val="FF0000"/>
              </a:solidFill>
              <a:ea typeface="標楷體" pitchFamily="65" charset="-120"/>
            </a:endParaRPr>
          </a:p>
        </p:txBody>
      </p:sp>
      <p:grpSp>
        <p:nvGrpSpPr>
          <p:cNvPr id="2229" name="Group 181"/>
          <p:cNvGrpSpPr>
            <a:grpSpLocks/>
          </p:cNvGrpSpPr>
          <p:nvPr/>
        </p:nvGrpSpPr>
        <p:grpSpPr bwMode="auto">
          <a:xfrm>
            <a:off x="6688684" y="2205037"/>
            <a:ext cx="342210" cy="679450"/>
            <a:chOff x="4324" y="1679"/>
            <a:chExt cx="343" cy="433"/>
          </a:xfrm>
        </p:grpSpPr>
        <p:sp>
          <p:nvSpPr>
            <p:cNvPr id="2077" name="Rectangle 29"/>
            <p:cNvSpPr>
              <a:spLocks noChangeArrowheads="1"/>
            </p:cNvSpPr>
            <p:nvPr/>
          </p:nvSpPr>
          <p:spPr bwMode="auto">
            <a:xfrm>
              <a:off x="4368" y="1679"/>
              <a:ext cx="240" cy="43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191" name="Text Box 143"/>
            <p:cNvSpPr txBox="1">
              <a:spLocks noChangeArrowheads="1"/>
            </p:cNvSpPr>
            <p:nvPr/>
          </p:nvSpPr>
          <p:spPr bwMode="auto">
            <a:xfrm>
              <a:off x="4324" y="1757"/>
              <a:ext cx="343" cy="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800" dirty="0">
                  <a:ea typeface="標楷體" pitchFamily="65" charset="-120"/>
                </a:rPr>
                <a:t>廁所</a:t>
              </a:r>
              <a:r>
                <a:rPr lang="en-US" altLang="zh-TW" sz="800" b="1" dirty="0">
                  <a:solidFill>
                    <a:srgbClr val="FF0000"/>
                  </a:solidFill>
                  <a:ea typeface="標楷體" pitchFamily="65" charset="-120"/>
                </a:rPr>
                <a:t>109</a:t>
              </a:r>
              <a:endParaRPr lang="zh-TW" altLang="en-US" sz="800" b="1" dirty="0">
                <a:solidFill>
                  <a:srgbClr val="FF0000"/>
                </a:solidFill>
                <a:ea typeface="標楷體" pitchFamily="65" charset="-120"/>
              </a:endParaRPr>
            </a:p>
          </p:txBody>
        </p:sp>
      </p:grpSp>
      <p:sp>
        <p:nvSpPr>
          <p:cNvPr id="2200" name="Text Box 152"/>
          <p:cNvSpPr txBox="1">
            <a:spLocks noChangeArrowheads="1"/>
          </p:cNvSpPr>
          <p:nvPr/>
        </p:nvSpPr>
        <p:spPr bwMode="auto">
          <a:xfrm>
            <a:off x="381000" y="2895600"/>
            <a:ext cx="4476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1200">
                <a:ea typeface="標楷體" pitchFamily="65" charset="-120"/>
              </a:rPr>
              <a:t>2F</a:t>
            </a:r>
          </a:p>
        </p:txBody>
      </p:sp>
      <p:sp>
        <p:nvSpPr>
          <p:cNvPr id="2201" name="Text Box 153"/>
          <p:cNvSpPr txBox="1">
            <a:spLocks noChangeArrowheads="1"/>
          </p:cNvSpPr>
          <p:nvPr/>
        </p:nvSpPr>
        <p:spPr bwMode="auto">
          <a:xfrm>
            <a:off x="838200" y="2895600"/>
            <a:ext cx="4476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1200">
                <a:ea typeface="標楷體" pitchFamily="65" charset="-120"/>
              </a:rPr>
              <a:t>1F</a:t>
            </a:r>
          </a:p>
        </p:txBody>
      </p:sp>
      <p:sp>
        <p:nvSpPr>
          <p:cNvPr id="2202" name="Text Box 154"/>
          <p:cNvSpPr txBox="1">
            <a:spLocks noChangeArrowheads="1"/>
          </p:cNvSpPr>
          <p:nvPr/>
        </p:nvSpPr>
        <p:spPr bwMode="auto">
          <a:xfrm>
            <a:off x="990600" y="2209800"/>
            <a:ext cx="4476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1200" dirty="0">
                <a:ea typeface="標楷體" pitchFamily="65" charset="-120"/>
              </a:rPr>
              <a:t>2F</a:t>
            </a:r>
          </a:p>
        </p:txBody>
      </p:sp>
      <p:sp>
        <p:nvSpPr>
          <p:cNvPr id="2203" name="Text Box 155"/>
          <p:cNvSpPr txBox="1">
            <a:spLocks noChangeArrowheads="1"/>
          </p:cNvSpPr>
          <p:nvPr/>
        </p:nvSpPr>
        <p:spPr bwMode="auto">
          <a:xfrm>
            <a:off x="7308850" y="5445125"/>
            <a:ext cx="4476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1200">
                <a:ea typeface="標楷體" pitchFamily="65" charset="-120"/>
              </a:rPr>
              <a:t>2F</a:t>
            </a:r>
          </a:p>
        </p:txBody>
      </p:sp>
      <p:sp>
        <p:nvSpPr>
          <p:cNvPr id="2204" name="Text Box 156"/>
          <p:cNvSpPr txBox="1">
            <a:spLocks noChangeArrowheads="1"/>
          </p:cNvSpPr>
          <p:nvPr/>
        </p:nvSpPr>
        <p:spPr bwMode="auto">
          <a:xfrm>
            <a:off x="7451725" y="4437063"/>
            <a:ext cx="215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1200">
                <a:ea typeface="標楷體" pitchFamily="65" charset="-120"/>
              </a:rPr>
              <a:t>2F</a:t>
            </a:r>
          </a:p>
        </p:txBody>
      </p:sp>
      <p:sp>
        <p:nvSpPr>
          <p:cNvPr id="2205" name="Text Box 157"/>
          <p:cNvSpPr txBox="1">
            <a:spLocks noChangeArrowheads="1"/>
          </p:cNvSpPr>
          <p:nvPr/>
        </p:nvSpPr>
        <p:spPr bwMode="auto">
          <a:xfrm>
            <a:off x="990600" y="2514600"/>
            <a:ext cx="4476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1200">
                <a:ea typeface="標楷體" pitchFamily="65" charset="-120"/>
              </a:rPr>
              <a:t>1F</a:t>
            </a:r>
          </a:p>
        </p:txBody>
      </p:sp>
      <p:sp>
        <p:nvSpPr>
          <p:cNvPr id="2206" name="Text Box 158"/>
          <p:cNvSpPr txBox="1">
            <a:spLocks noChangeArrowheads="1"/>
          </p:cNvSpPr>
          <p:nvPr/>
        </p:nvSpPr>
        <p:spPr bwMode="auto">
          <a:xfrm>
            <a:off x="7308058" y="5868194"/>
            <a:ext cx="4476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1200" dirty="0">
                <a:ea typeface="標楷體" pitchFamily="65" charset="-120"/>
              </a:rPr>
              <a:t>1F</a:t>
            </a:r>
          </a:p>
        </p:txBody>
      </p:sp>
      <p:sp>
        <p:nvSpPr>
          <p:cNvPr id="2207" name="Text Box 159"/>
          <p:cNvSpPr txBox="1">
            <a:spLocks noChangeArrowheads="1"/>
          </p:cNvSpPr>
          <p:nvPr/>
        </p:nvSpPr>
        <p:spPr bwMode="auto">
          <a:xfrm>
            <a:off x="7451725" y="5013325"/>
            <a:ext cx="287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1200">
                <a:ea typeface="標楷體" pitchFamily="65" charset="-120"/>
              </a:rPr>
              <a:t>1F</a:t>
            </a:r>
          </a:p>
        </p:txBody>
      </p:sp>
      <p:sp>
        <p:nvSpPr>
          <p:cNvPr id="2209" name="AutoShape 161"/>
          <p:cNvSpPr>
            <a:spLocks noChangeArrowheads="1"/>
          </p:cNvSpPr>
          <p:nvPr/>
        </p:nvSpPr>
        <p:spPr bwMode="auto">
          <a:xfrm>
            <a:off x="1600200" y="3124200"/>
            <a:ext cx="4800600" cy="218760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210" name="AutoShape 162"/>
          <p:cNvSpPr>
            <a:spLocks noChangeArrowheads="1"/>
          </p:cNvSpPr>
          <p:nvPr/>
        </p:nvSpPr>
        <p:spPr bwMode="auto">
          <a:xfrm>
            <a:off x="2084388" y="3477401"/>
            <a:ext cx="3872929" cy="147758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208" name="Rectangle 160"/>
          <p:cNvSpPr>
            <a:spLocks noChangeArrowheads="1"/>
          </p:cNvSpPr>
          <p:nvPr/>
        </p:nvSpPr>
        <p:spPr bwMode="auto">
          <a:xfrm>
            <a:off x="2761411" y="3485354"/>
            <a:ext cx="2572589" cy="108664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1800" dirty="0">
                <a:ea typeface="標楷體" pitchFamily="65" charset="-120"/>
              </a:rPr>
              <a:t>綜合球場</a:t>
            </a:r>
          </a:p>
        </p:txBody>
      </p:sp>
      <p:sp>
        <p:nvSpPr>
          <p:cNvPr id="2216" name="Rectangle 168"/>
          <p:cNvSpPr>
            <a:spLocks noChangeArrowheads="1"/>
          </p:cNvSpPr>
          <p:nvPr/>
        </p:nvSpPr>
        <p:spPr bwMode="auto">
          <a:xfrm>
            <a:off x="3581400" y="4762500"/>
            <a:ext cx="1158875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217" name="Rectangle 169"/>
          <p:cNvSpPr>
            <a:spLocks noChangeArrowheads="1"/>
          </p:cNvSpPr>
          <p:nvPr/>
        </p:nvSpPr>
        <p:spPr bwMode="auto">
          <a:xfrm>
            <a:off x="4740275" y="4724400"/>
            <a:ext cx="288925" cy="152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1200">
                <a:ea typeface="標楷體" pitchFamily="65" charset="-120"/>
              </a:rPr>
              <a:t>沙坑</a:t>
            </a:r>
          </a:p>
        </p:txBody>
      </p:sp>
      <p:sp>
        <p:nvSpPr>
          <p:cNvPr id="2158" name="Oval 110"/>
          <p:cNvSpPr>
            <a:spLocks noChangeArrowheads="1"/>
          </p:cNvSpPr>
          <p:nvPr/>
        </p:nvSpPr>
        <p:spPr bwMode="auto">
          <a:xfrm rot="861029">
            <a:off x="3276600" y="914400"/>
            <a:ext cx="1447800" cy="990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223" name="Oval 175"/>
          <p:cNvSpPr>
            <a:spLocks noChangeArrowheads="1"/>
          </p:cNvSpPr>
          <p:nvPr/>
        </p:nvSpPr>
        <p:spPr bwMode="auto">
          <a:xfrm rot="861029">
            <a:off x="3578225" y="1066800"/>
            <a:ext cx="917575" cy="6302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227" name="Rectangle 179"/>
          <p:cNvSpPr>
            <a:spLocks noChangeArrowheads="1"/>
          </p:cNvSpPr>
          <p:nvPr/>
        </p:nvSpPr>
        <p:spPr bwMode="auto">
          <a:xfrm rot="1935377">
            <a:off x="4551363" y="1365250"/>
            <a:ext cx="16764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228" name="AutoShape 180"/>
          <p:cNvSpPr>
            <a:spLocks noChangeArrowheads="1"/>
          </p:cNvSpPr>
          <p:nvPr/>
        </p:nvSpPr>
        <p:spPr bwMode="auto">
          <a:xfrm>
            <a:off x="5867400" y="1676400"/>
            <a:ext cx="1066800" cy="457200"/>
          </a:xfrm>
          <a:prstGeom prst="triangle">
            <a:avLst>
              <a:gd name="adj" fmla="val 32889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1200">
                <a:ea typeface="標楷體" pitchFamily="65" charset="-120"/>
              </a:rPr>
              <a:t>遊戲區</a:t>
            </a:r>
          </a:p>
        </p:txBody>
      </p:sp>
      <p:sp>
        <p:nvSpPr>
          <p:cNvPr id="2140" name="Rectangle 92"/>
          <p:cNvSpPr>
            <a:spLocks noChangeArrowheads="1"/>
          </p:cNvSpPr>
          <p:nvPr/>
        </p:nvSpPr>
        <p:spPr bwMode="auto">
          <a:xfrm>
            <a:off x="4114800" y="2897188"/>
            <a:ext cx="646113" cy="2270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134" name="Text Box 86"/>
          <p:cNvSpPr txBox="1">
            <a:spLocks noChangeArrowheads="1"/>
          </p:cNvSpPr>
          <p:nvPr/>
        </p:nvSpPr>
        <p:spPr bwMode="auto">
          <a:xfrm>
            <a:off x="4050753" y="2861341"/>
            <a:ext cx="91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1400" dirty="0">
                <a:ea typeface="標楷體" pitchFamily="65" charset="-120"/>
              </a:rPr>
              <a:t>司令台</a:t>
            </a:r>
          </a:p>
        </p:txBody>
      </p:sp>
      <p:sp>
        <p:nvSpPr>
          <p:cNvPr id="2234" name="Line 186"/>
          <p:cNvSpPr>
            <a:spLocks noChangeShapeType="1"/>
          </p:cNvSpPr>
          <p:nvPr/>
        </p:nvSpPr>
        <p:spPr bwMode="auto">
          <a:xfrm rot="-1300108">
            <a:off x="7086600" y="2667000"/>
            <a:ext cx="1123950" cy="1724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grpSp>
        <p:nvGrpSpPr>
          <p:cNvPr id="2355" name="Group 307"/>
          <p:cNvGrpSpPr>
            <a:grpSpLocks/>
          </p:cNvGrpSpPr>
          <p:nvPr/>
        </p:nvGrpSpPr>
        <p:grpSpPr bwMode="auto">
          <a:xfrm>
            <a:off x="7162800" y="2438400"/>
            <a:ext cx="1677988" cy="1212850"/>
            <a:chOff x="4512" y="1536"/>
            <a:chExt cx="1057" cy="764"/>
          </a:xfrm>
        </p:grpSpPr>
        <p:sp>
          <p:nvSpPr>
            <p:cNvPr id="2235" name="Text Box 187"/>
            <p:cNvSpPr txBox="1">
              <a:spLocks noChangeArrowheads="1"/>
            </p:cNvSpPr>
            <p:nvPr/>
          </p:nvSpPr>
          <p:spPr bwMode="auto">
            <a:xfrm>
              <a:off x="4512" y="1536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1800">
                  <a:ea typeface="標楷體" pitchFamily="65" charset="-120"/>
                </a:rPr>
                <a:t>菜</a:t>
              </a:r>
            </a:p>
          </p:txBody>
        </p:sp>
        <p:sp>
          <p:nvSpPr>
            <p:cNvPr id="2236" name="Text Box 188"/>
            <p:cNvSpPr txBox="1">
              <a:spLocks noChangeArrowheads="1"/>
            </p:cNvSpPr>
            <p:nvPr/>
          </p:nvSpPr>
          <p:spPr bwMode="auto">
            <a:xfrm>
              <a:off x="4704" y="1641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1800">
                  <a:ea typeface="標楷體" pitchFamily="65" charset="-120"/>
                </a:rPr>
                <a:t>圃</a:t>
              </a:r>
            </a:p>
          </p:txBody>
        </p:sp>
        <p:sp>
          <p:nvSpPr>
            <p:cNvPr id="2237" name="Text Box 189"/>
            <p:cNvSpPr txBox="1">
              <a:spLocks noChangeArrowheads="1"/>
            </p:cNvSpPr>
            <p:nvPr/>
          </p:nvSpPr>
          <p:spPr bwMode="auto">
            <a:xfrm>
              <a:off x="4896" y="1776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1800">
                  <a:ea typeface="標楷體" pitchFamily="65" charset="-120"/>
                </a:rPr>
                <a:t>植</a:t>
              </a:r>
            </a:p>
          </p:txBody>
        </p:sp>
        <p:sp>
          <p:nvSpPr>
            <p:cNvPr id="2238" name="Text Box 190"/>
            <p:cNvSpPr txBox="1">
              <a:spLocks noChangeArrowheads="1"/>
            </p:cNvSpPr>
            <p:nvPr/>
          </p:nvSpPr>
          <p:spPr bwMode="auto">
            <a:xfrm>
              <a:off x="5088" y="1920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1800">
                  <a:ea typeface="標楷體" pitchFamily="65" charset="-120"/>
                </a:rPr>
                <a:t>栽</a:t>
              </a:r>
            </a:p>
          </p:txBody>
        </p:sp>
        <p:sp>
          <p:nvSpPr>
            <p:cNvPr id="2239" name="Text Box 191"/>
            <p:cNvSpPr txBox="1">
              <a:spLocks noChangeArrowheads="1"/>
            </p:cNvSpPr>
            <p:nvPr/>
          </p:nvSpPr>
          <p:spPr bwMode="auto">
            <a:xfrm>
              <a:off x="5329" y="2069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1800">
                  <a:ea typeface="標楷體" pitchFamily="65" charset="-120"/>
                </a:rPr>
                <a:t>區</a:t>
              </a:r>
            </a:p>
          </p:txBody>
        </p:sp>
      </p:grpSp>
      <p:sp>
        <p:nvSpPr>
          <p:cNvPr id="2245" name="Freeform 197"/>
          <p:cNvSpPr>
            <a:spLocks/>
          </p:cNvSpPr>
          <p:nvPr/>
        </p:nvSpPr>
        <p:spPr bwMode="auto">
          <a:xfrm>
            <a:off x="1357025" y="919164"/>
            <a:ext cx="852775" cy="976312"/>
          </a:xfrm>
          <a:custGeom>
            <a:avLst/>
            <a:gdLst/>
            <a:ahLst/>
            <a:cxnLst>
              <a:cxn ang="0">
                <a:pos x="528" y="0"/>
              </a:cxn>
              <a:cxn ang="0">
                <a:pos x="108" y="313"/>
              </a:cxn>
              <a:cxn ang="0">
                <a:pos x="57" y="657"/>
              </a:cxn>
            </a:cxnLst>
            <a:rect l="0" t="0" r="r" b="b"/>
            <a:pathLst>
              <a:path w="528" h="657">
                <a:moveTo>
                  <a:pt x="528" y="0"/>
                </a:moveTo>
                <a:cubicBezTo>
                  <a:pt x="392" y="29"/>
                  <a:pt x="216" y="37"/>
                  <a:pt x="108" y="313"/>
                </a:cubicBezTo>
                <a:cubicBezTo>
                  <a:pt x="0" y="589"/>
                  <a:pt x="54" y="561"/>
                  <a:pt x="57" y="657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grpSp>
        <p:nvGrpSpPr>
          <p:cNvPr id="2263" name="Group 215"/>
          <p:cNvGrpSpPr>
            <a:grpSpLocks/>
          </p:cNvGrpSpPr>
          <p:nvPr/>
        </p:nvGrpSpPr>
        <p:grpSpPr bwMode="auto">
          <a:xfrm>
            <a:off x="-20637" y="838200"/>
            <a:ext cx="782638" cy="2101083"/>
            <a:chOff x="-13" y="528"/>
            <a:chExt cx="493" cy="1329"/>
          </a:xfrm>
        </p:grpSpPr>
        <p:sp>
          <p:nvSpPr>
            <p:cNvPr id="2255" name="Line 207"/>
            <p:cNvSpPr>
              <a:spLocks noChangeShapeType="1"/>
            </p:cNvSpPr>
            <p:nvPr/>
          </p:nvSpPr>
          <p:spPr bwMode="auto">
            <a:xfrm>
              <a:off x="480" y="528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2262" name="Group 214"/>
            <p:cNvGrpSpPr>
              <a:grpSpLocks/>
            </p:cNvGrpSpPr>
            <p:nvPr/>
          </p:nvGrpSpPr>
          <p:grpSpPr bwMode="auto">
            <a:xfrm>
              <a:off x="-13" y="528"/>
              <a:ext cx="493" cy="1329"/>
              <a:chOff x="131" y="528"/>
              <a:chExt cx="493" cy="1329"/>
            </a:xfrm>
          </p:grpSpPr>
          <p:grpSp>
            <p:nvGrpSpPr>
              <p:cNvPr id="2260" name="Group 212"/>
              <p:cNvGrpSpPr>
                <a:grpSpLocks/>
              </p:cNvGrpSpPr>
              <p:nvPr/>
            </p:nvGrpSpPr>
            <p:grpSpPr bwMode="auto">
              <a:xfrm>
                <a:off x="131" y="1344"/>
                <a:ext cx="397" cy="513"/>
                <a:chOff x="131" y="1344"/>
                <a:chExt cx="397" cy="513"/>
              </a:xfrm>
            </p:grpSpPr>
            <p:grpSp>
              <p:nvGrpSpPr>
                <p:cNvPr id="2084" name="Group 36"/>
                <p:cNvGrpSpPr>
                  <a:grpSpLocks/>
                </p:cNvGrpSpPr>
                <p:nvPr/>
              </p:nvGrpSpPr>
              <p:grpSpPr bwMode="auto">
                <a:xfrm>
                  <a:off x="240" y="1344"/>
                  <a:ext cx="192" cy="480"/>
                  <a:chOff x="240" y="1104"/>
                  <a:chExt cx="288" cy="480"/>
                </a:xfrm>
              </p:grpSpPr>
              <p:sp>
                <p:nvSpPr>
                  <p:cNvPr id="2081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240" y="1104"/>
                    <a:ext cx="288" cy="48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zh-TW" altLang="en-US"/>
                  </a:p>
                </p:txBody>
              </p:sp>
              <p:sp>
                <p:nvSpPr>
                  <p:cNvPr id="2082" name="Line 34"/>
                  <p:cNvSpPr>
                    <a:spLocks noChangeShapeType="1"/>
                  </p:cNvSpPr>
                  <p:nvPr/>
                </p:nvSpPr>
                <p:spPr bwMode="auto">
                  <a:xfrm>
                    <a:off x="240" y="1344"/>
                    <a:ext cx="288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zh-TW" altLang="en-US"/>
                  </a:p>
                </p:txBody>
              </p:sp>
            </p:grpSp>
            <p:grpSp>
              <p:nvGrpSpPr>
                <p:cNvPr id="2259" name="Group 211"/>
                <p:cNvGrpSpPr>
                  <a:grpSpLocks/>
                </p:cNvGrpSpPr>
                <p:nvPr/>
              </p:nvGrpSpPr>
              <p:grpSpPr bwMode="auto">
                <a:xfrm>
                  <a:off x="131" y="1344"/>
                  <a:ext cx="397" cy="513"/>
                  <a:chOff x="131" y="1344"/>
                  <a:chExt cx="397" cy="513"/>
                </a:xfrm>
              </p:grpSpPr>
              <p:sp>
                <p:nvSpPr>
                  <p:cNvPr id="2145" name="Text Box 9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1" y="1344"/>
                    <a:ext cx="397" cy="26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>
                    <a:spAutoFit/>
                  </a:bodyPr>
                  <a:lstStyle/>
                  <a:p>
                    <a:pPr algn="ctr">
                      <a:lnSpc>
                        <a:spcPts val="700"/>
                      </a:lnSpc>
                      <a:spcBef>
                        <a:spcPct val="50000"/>
                      </a:spcBef>
                    </a:pPr>
                    <a:r>
                      <a:rPr lang="zh-TW" altLang="en-US" sz="800" dirty="0">
                        <a:ea typeface="標楷體" pitchFamily="65" charset="-120"/>
                      </a:rPr>
                      <a:t>廚房</a:t>
                    </a:r>
                    <a:endParaRPr lang="en-US" altLang="zh-TW" sz="800" dirty="0">
                      <a:ea typeface="標楷體" pitchFamily="65" charset="-120"/>
                    </a:endParaRPr>
                  </a:p>
                  <a:p>
                    <a:pPr algn="ctr">
                      <a:lnSpc>
                        <a:spcPts val="700"/>
                      </a:lnSpc>
                      <a:spcBef>
                        <a:spcPct val="50000"/>
                      </a:spcBef>
                    </a:pPr>
                    <a:r>
                      <a:rPr lang="en-US" altLang="zh-TW" sz="800" dirty="0">
                        <a:ea typeface="標楷體" pitchFamily="65" charset="-120"/>
                      </a:rPr>
                      <a:t>(</a:t>
                    </a:r>
                    <a:r>
                      <a:rPr lang="zh-TW" altLang="en-US" sz="800" dirty="0">
                        <a:ea typeface="標楷體" pitchFamily="65" charset="-120"/>
                      </a:rPr>
                      <a:t>備品室</a:t>
                    </a:r>
                    <a:r>
                      <a:rPr lang="en-US" altLang="zh-TW" sz="800" dirty="0">
                        <a:ea typeface="標楷體" pitchFamily="65" charset="-120"/>
                      </a:rPr>
                      <a:t>)</a:t>
                    </a:r>
                    <a:r>
                      <a:rPr lang="en-US" altLang="zh-TW" sz="800" b="1" dirty="0">
                        <a:solidFill>
                          <a:srgbClr val="FF0000"/>
                        </a:solidFill>
                        <a:ea typeface="標楷體" pitchFamily="65" charset="-120"/>
                      </a:rPr>
                      <a:t>125</a:t>
                    </a:r>
                    <a:endParaRPr lang="zh-TW" altLang="en-US" sz="800" b="1" dirty="0">
                      <a:solidFill>
                        <a:srgbClr val="FF0000"/>
                      </a:solidFill>
                      <a:ea typeface="標楷體" pitchFamily="65" charset="-120"/>
                    </a:endParaRPr>
                  </a:p>
                </p:txBody>
              </p:sp>
              <p:sp>
                <p:nvSpPr>
                  <p:cNvPr id="2136" name="Text Box 8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6" y="1584"/>
                    <a:ext cx="349" cy="27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zh-TW" altLang="en-US" sz="1100" dirty="0">
                        <a:ea typeface="標楷體" pitchFamily="65" charset="-120"/>
                      </a:rPr>
                      <a:t>倉庫</a:t>
                    </a:r>
                    <a:r>
                      <a:rPr lang="en-US" altLang="zh-TW" sz="1100" b="1" dirty="0">
                        <a:solidFill>
                          <a:srgbClr val="FF0000"/>
                        </a:solidFill>
                        <a:ea typeface="標楷體" pitchFamily="65" charset="-120"/>
                      </a:rPr>
                      <a:t>124</a:t>
                    </a:r>
                    <a:endParaRPr lang="zh-TW" altLang="en-US" sz="1100" b="1" dirty="0">
                      <a:solidFill>
                        <a:srgbClr val="FF0000"/>
                      </a:solidFill>
                      <a:ea typeface="標楷體" pitchFamily="65" charset="-120"/>
                    </a:endParaRPr>
                  </a:p>
                </p:txBody>
              </p:sp>
            </p:grpSp>
          </p:grpSp>
          <p:grpSp>
            <p:nvGrpSpPr>
              <p:cNvPr id="2261" name="Group 213"/>
              <p:cNvGrpSpPr>
                <a:grpSpLocks/>
              </p:cNvGrpSpPr>
              <p:nvPr/>
            </p:nvGrpSpPr>
            <p:grpSpPr bwMode="auto">
              <a:xfrm>
                <a:off x="240" y="528"/>
                <a:ext cx="384" cy="816"/>
                <a:chOff x="240" y="528"/>
                <a:chExt cx="384" cy="816"/>
              </a:xfrm>
            </p:grpSpPr>
            <p:sp>
              <p:nvSpPr>
                <p:cNvPr id="2135" name="Text Box 87"/>
                <p:cNvSpPr txBox="1">
                  <a:spLocks noChangeArrowheads="1"/>
                </p:cNvSpPr>
                <p:nvPr/>
              </p:nvSpPr>
              <p:spPr bwMode="auto">
                <a:xfrm>
                  <a:off x="248" y="721"/>
                  <a:ext cx="296" cy="40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zh-TW" altLang="en-US" sz="1200" dirty="0">
                      <a:ea typeface="標楷體" pitchFamily="65" charset="-120"/>
                    </a:rPr>
                    <a:t>廚房</a:t>
                  </a:r>
                  <a:r>
                    <a:rPr lang="en-US" altLang="zh-TW" sz="1200" b="1" dirty="0">
                      <a:solidFill>
                        <a:srgbClr val="FF0000"/>
                      </a:solidFill>
                      <a:ea typeface="標楷體" pitchFamily="65" charset="-120"/>
                    </a:rPr>
                    <a:t>126</a:t>
                  </a:r>
                  <a:endParaRPr lang="zh-TW" altLang="en-US" sz="1200" b="1" dirty="0">
                    <a:solidFill>
                      <a:srgbClr val="FF0000"/>
                    </a:solidFill>
                    <a:ea typeface="標楷體" pitchFamily="65" charset="-120"/>
                  </a:endParaRPr>
                </a:p>
              </p:txBody>
            </p:sp>
            <p:cxnSp>
              <p:nvCxnSpPr>
                <p:cNvPr id="2251" name="AutoShape 203"/>
                <p:cNvCxnSpPr>
                  <a:cxnSpLocks noChangeShapeType="1"/>
                </p:cNvCxnSpPr>
                <p:nvPr/>
              </p:nvCxnSpPr>
              <p:spPr bwMode="auto">
                <a:xfrm rot="16200000">
                  <a:off x="384" y="1200"/>
                  <a:ext cx="192" cy="96"/>
                </a:xfrm>
                <a:prstGeom prst="bentConnector3">
                  <a:avLst>
                    <a:gd name="adj1" fmla="val 0"/>
                  </a:avLst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</p:cxnSp>
            <p:sp>
              <p:nvSpPr>
                <p:cNvPr id="2253" name="Line 205"/>
                <p:cNvSpPr>
                  <a:spLocks noChangeShapeType="1"/>
                </p:cNvSpPr>
                <p:nvPr/>
              </p:nvSpPr>
              <p:spPr bwMode="auto">
                <a:xfrm flipH="1">
                  <a:off x="240" y="528"/>
                  <a:ext cx="38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2254" name="Line 206"/>
                <p:cNvSpPr>
                  <a:spLocks noChangeShapeType="1"/>
                </p:cNvSpPr>
                <p:nvPr/>
              </p:nvSpPr>
              <p:spPr bwMode="auto">
                <a:xfrm flipV="1">
                  <a:off x="240" y="528"/>
                  <a:ext cx="0" cy="81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zh-TW" altLang="en-US"/>
                </a:p>
              </p:txBody>
            </p:sp>
            <p:cxnSp>
              <p:nvCxnSpPr>
                <p:cNvPr id="2257" name="AutoShape 209"/>
                <p:cNvCxnSpPr>
                  <a:cxnSpLocks noChangeShapeType="1"/>
                </p:cNvCxnSpPr>
                <p:nvPr/>
              </p:nvCxnSpPr>
              <p:spPr bwMode="auto">
                <a:xfrm rot="16200000">
                  <a:off x="348" y="996"/>
                  <a:ext cx="456" cy="96"/>
                </a:xfrm>
                <a:prstGeom prst="bentConnector2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</p:cxnSp>
          </p:grpSp>
        </p:grpSp>
      </p:grpSp>
      <p:sp>
        <p:nvSpPr>
          <p:cNvPr id="2258" name="Text Box 210"/>
          <p:cNvSpPr txBox="1">
            <a:spLocks noChangeArrowheads="1"/>
          </p:cNvSpPr>
          <p:nvPr/>
        </p:nvSpPr>
        <p:spPr bwMode="auto">
          <a:xfrm>
            <a:off x="77788" y="2887097"/>
            <a:ext cx="338554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1000" dirty="0">
                <a:ea typeface="標楷體" pitchFamily="65" charset="-120"/>
              </a:rPr>
              <a:t>側門</a:t>
            </a:r>
          </a:p>
        </p:txBody>
      </p:sp>
      <p:sp>
        <p:nvSpPr>
          <p:cNvPr id="2276" name="Freeform 228"/>
          <p:cNvSpPr>
            <a:spLocks/>
          </p:cNvSpPr>
          <p:nvPr/>
        </p:nvSpPr>
        <p:spPr bwMode="auto">
          <a:xfrm>
            <a:off x="4592638" y="1139825"/>
            <a:ext cx="42862" cy="73025"/>
          </a:xfrm>
          <a:custGeom>
            <a:avLst/>
            <a:gdLst/>
            <a:ahLst/>
            <a:cxnLst>
              <a:cxn ang="0">
                <a:pos x="27" y="0"/>
              </a:cxn>
              <a:cxn ang="0">
                <a:pos x="5" y="22"/>
              </a:cxn>
              <a:cxn ang="0">
                <a:pos x="3" y="46"/>
              </a:cxn>
            </a:cxnLst>
            <a:rect l="0" t="0" r="r" b="b"/>
            <a:pathLst>
              <a:path w="27" h="46">
                <a:moveTo>
                  <a:pt x="27" y="0"/>
                </a:moveTo>
                <a:cubicBezTo>
                  <a:pt x="19" y="8"/>
                  <a:pt x="13" y="14"/>
                  <a:pt x="5" y="22"/>
                </a:cubicBezTo>
                <a:cubicBezTo>
                  <a:pt x="0" y="38"/>
                  <a:pt x="3" y="30"/>
                  <a:pt x="3" y="46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280" name="Line 232"/>
          <p:cNvSpPr>
            <a:spLocks noChangeShapeType="1"/>
          </p:cNvSpPr>
          <p:nvPr/>
        </p:nvSpPr>
        <p:spPr bwMode="auto">
          <a:xfrm>
            <a:off x="3962400" y="1904343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283" name="Freeform 235"/>
          <p:cNvSpPr>
            <a:spLocks/>
          </p:cNvSpPr>
          <p:nvPr/>
        </p:nvSpPr>
        <p:spPr bwMode="auto">
          <a:xfrm>
            <a:off x="3538538" y="1714500"/>
            <a:ext cx="158750" cy="104775"/>
          </a:xfrm>
          <a:custGeom>
            <a:avLst/>
            <a:gdLst/>
            <a:ahLst/>
            <a:cxnLst>
              <a:cxn ang="0">
                <a:pos x="6" y="15"/>
              </a:cxn>
              <a:cxn ang="0">
                <a:pos x="12" y="6"/>
              </a:cxn>
              <a:cxn ang="0">
                <a:pos x="30" y="0"/>
              </a:cxn>
              <a:cxn ang="0">
                <a:pos x="72" y="12"/>
              </a:cxn>
              <a:cxn ang="0">
                <a:pos x="60" y="66"/>
              </a:cxn>
              <a:cxn ang="0">
                <a:pos x="21" y="51"/>
              </a:cxn>
              <a:cxn ang="0">
                <a:pos x="0" y="27"/>
              </a:cxn>
              <a:cxn ang="0">
                <a:pos x="6" y="15"/>
              </a:cxn>
            </a:cxnLst>
            <a:rect l="0" t="0" r="r" b="b"/>
            <a:pathLst>
              <a:path w="100" h="66">
                <a:moveTo>
                  <a:pt x="6" y="15"/>
                </a:moveTo>
                <a:cubicBezTo>
                  <a:pt x="8" y="12"/>
                  <a:pt x="9" y="8"/>
                  <a:pt x="12" y="6"/>
                </a:cubicBezTo>
                <a:cubicBezTo>
                  <a:pt x="17" y="3"/>
                  <a:pt x="30" y="0"/>
                  <a:pt x="30" y="0"/>
                </a:cubicBezTo>
                <a:cubicBezTo>
                  <a:pt x="46" y="3"/>
                  <a:pt x="55" y="9"/>
                  <a:pt x="72" y="12"/>
                </a:cubicBezTo>
                <a:cubicBezTo>
                  <a:pt x="100" y="30"/>
                  <a:pt x="80" y="52"/>
                  <a:pt x="60" y="66"/>
                </a:cubicBezTo>
                <a:cubicBezTo>
                  <a:pt x="8" y="60"/>
                  <a:pt x="53" y="62"/>
                  <a:pt x="21" y="51"/>
                </a:cubicBezTo>
                <a:cubicBezTo>
                  <a:pt x="12" y="42"/>
                  <a:pt x="4" y="39"/>
                  <a:pt x="0" y="27"/>
                </a:cubicBezTo>
                <a:cubicBezTo>
                  <a:pt x="10" y="17"/>
                  <a:pt x="12" y="21"/>
                  <a:pt x="6" y="15"/>
                </a:cubicBezTo>
                <a:close/>
              </a:path>
            </a:pathLst>
          </a:custGeom>
          <a:solidFill>
            <a:schemeClr val="bg1"/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287" name="Line 239"/>
          <p:cNvSpPr>
            <a:spLocks noChangeShapeType="1"/>
          </p:cNvSpPr>
          <p:nvPr/>
        </p:nvSpPr>
        <p:spPr bwMode="auto">
          <a:xfrm>
            <a:off x="1619250" y="115888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grpSp>
        <p:nvGrpSpPr>
          <p:cNvPr id="2298" name="Group 250"/>
          <p:cNvGrpSpPr>
            <a:grpSpLocks/>
          </p:cNvGrpSpPr>
          <p:nvPr/>
        </p:nvGrpSpPr>
        <p:grpSpPr bwMode="auto">
          <a:xfrm>
            <a:off x="6227763" y="1052513"/>
            <a:ext cx="1447800" cy="1066800"/>
            <a:chOff x="3984" y="672"/>
            <a:chExt cx="912" cy="672"/>
          </a:xfrm>
        </p:grpSpPr>
        <p:sp>
          <p:nvSpPr>
            <p:cNvPr id="2289" name="Text Box 241"/>
            <p:cNvSpPr txBox="1">
              <a:spLocks noChangeArrowheads="1"/>
            </p:cNvSpPr>
            <p:nvPr/>
          </p:nvSpPr>
          <p:spPr bwMode="auto">
            <a:xfrm>
              <a:off x="3984" y="672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1800">
                  <a:ea typeface="標楷體" pitchFamily="65" charset="-120"/>
                </a:rPr>
                <a:t>縣</a:t>
              </a:r>
            </a:p>
          </p:txBody>
        </p:sp>
        <p:sp>
          <p:nvSpPr>
            <p:cNvPr id="2290" name="Text Box 242"/>
            <p:cNvSpPr txBox="1">
              <a:spLocks noChangeArrowheads="1"/>
            </p:cNvSpPr>
            <p:nvPr/>
          </p:nvSpPr>
          <p:spPr bwMode="auto">
            <a:xfrm>
              <a:off x="4368" y="960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1800">
                  <a:ea typeface="標楷體" pitchFamily="65" charset="-120"/>
                </a:rPr>
                <a:t>道</a:t>
              </a:r>
            </a:p>
          </p:txBody>
        </p:sp>
        <p:sp>
          <p:nvSpPr>
            <p:cNvPr id="2291" name="Text Box 243"/>
            <p:cNvSpPr txBox="1">
              <a:spLocks noChangeArrowheads="1"/>
            </p:cNvSpPr>
            <p:nvPr/>
          </p:nvSpPr>
          <p:spPr bwMode="auto">
            <a:xfrm>
              <a:off x="4128" y="816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 sz="1800">
                  <a:latin typeface="標楷體" pitchFamily="65" charset="-120"/>
                  <a:ea typeface="標楷體" pitchFamily="65" charset="-120"/>
                </a:rPr>
                <a:t>115</a:t>
              </a:r>
            </a:p>
          </p:txBody>
        </p:sp>
        <p:sp>
          <p:nvSpPr>
            <p:cNvPr id="2292" name="Text Box 244"/>
            <p:cNvSpPr txBox="1">
              <a:spLocks noChangeArrowheads="1"/>
            </p:cNvSpPr>
            <p:nvPr/>
          </p:nvSpPr>
          <p:spPr bwMode="auto">
            <a:xfrm>
              <a:off x="4608" y="1113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1800">
                  <a:ea typeface="標楷體" pitchFamily="65" charset="-120"/>
                </a:rPr>
                <a:t>路</a:t>
              </a:r>
            </a:p>
          </p:txBody>
        </p:sp>
      </p:grpSp>
      <p:sp>
        <p:nvSpPr>
          <p:cNvPr id="2293" name="Line 245"/>
          <p:cNvSpPr>
            <a:spLocks noChangeShapeType="1"/>
          </p:cNvSpPr>
          <p:nvPr/>
        </p:nvSpPr>
        <p:spPr bwMode="auto">
          <a:xfrm flipH="1" flipV="1">
            <a:off x="5795963" y="836613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294" name="Line 246"/>
          <p:cNvSpPr>
            <a:spLocks noChangeShapeType="1"/>
          </p:cNvSpPr>
          <p:nvPr/>
        </p:nvSpPr>
        <p:spPr bwMode="auto">
          <a:xfrm rot="10757561" flipH="1" flipV="1">
            <a:off x="7740650" y="2133600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296" name="Text Box 248"/>
          <p:cNvSpPr txBox="1">
            <a:spLocks noChangeArrowheads="1"/>
          </p:cNvSpPr>
          <p:nvPr/>
        </p:nvSpPr>
        <p:spPr bwMode="auto">
          <a:xfrm>
            <a:off x="5076825" y="549275"/>
            <a:ext cx="7191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1400">
                <a:latin typeface="標楷體" pitchFamily="65" charset="-120"/>
                <a:ea typeface="標楷體" pitchFamily="65" charset="-120"/>
              </a:rPr>
              <a:t>往新屋</a:t>
            </a:r>
          </a:p>
        </p:txBody>
      </p:sp>
      <p:sp>
        <p:nvSpPr>
          <p:cNvPr id="2297" name="Text Box 249"/>
          <p:cNvSpPr txBox="1">
            <a:spLocks noChangeArrowheads="1"/>
          </p:cNvSpPr>
          <p:nvPr/>
        </p:nvSpPr>
        <p:spPr bwMode="auto">
          <a:xfrm>
            <a:off x="8101013" y="2420938"/>
            <a:ext cx="762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1400">
                <a:latin typeface="標楷體" pitchFamily="65" charset="-120"/>
                <a:ea typeface="標楷體" pitchFamily="65" charset="-120"/>
              </a:rPr>
              <a:t>往楊梅</a:t>
            </a:r>
          </a:p>
        </p:txBody>
      </p:sp>
      <p:cxnSp>
        <p:nvCxnSpPr>
          <p:cNvPr id="2301" name="AutoShape 253"/>
          <p:cNvCxnSpPr>
            <a:cxnSpLocks noChangeShapeType="1"/>
          </p:cNvCxnSpPr>
          <p:nvPr/>
        </p:nvCxnSpPr>
        <p:spPr bwMode="auto">
          <a:xfrm flipV="1">
            <a:off x="88614" y="115889"/>
            <a:ext cx="1527461" cy="637546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2310" name="Rectangle 262"/>
          <p:cNvSpPr>
            <a:spLocks noChangeArrowheads="1"/>
          </p:cNvSpPr>
          <p:nvPr/>
        </p:nvSpPr>
        <p:spPr bwMode="auto">
          <a:xfrm>
            <a:off x="468313" y="2133600"/>
            <a:ext cx="827087" cy="1076325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332" name="Text Box 284"/>
          <p:cNvSpPr txBox="1">
            <a:spLocks noChangeArrowheads="1"/>
          </p:cNvSpPr>
          <p:nvPr/>
        </p:nvSpPr>
        <p:spPr bwMode="auto">
          <a:xfrm>
            <a:off x="6806484" y="253910"/>
            <a:ext cx="2284258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0" lang="zh-TW" altLang="en-US" sz="1800" b="1" dirty="0">
                <a:ea typeface="華康勘亭流(P)" pitchFamily="66" charset="-120"/>
              </a:rPr>
              <a:t>埔頂國小</a:t>
            </a:r>
            <a:r>
              <a:rPr kumimoji="0" lang="en-US" altLang="zh-TW" sz="1800" b="1" dirty="0">
                <a:ea typeface="華康勘亭流(P)" pitchFamily="66" charset="-120"/>
              </a:rPr>
              <a:t>109</a:t>
            </a:r>
            <a:r>
              <a:rPr kumimoji="0" lang="zh-TW" altLang="en-US" sz="1800" b="1" dirty="0">
                <a:ea typeface="華康勘亭流(P)" pitchFamily="66" charset="-120"/>
              </a:rPr>
              <a:t>學年度</a:t>
            </a:r>
            <a:endParaRPr kumimoji="0" lang="en-US" altLang="zh-TW" sz="1800" b="1" dirty="0">
              <a:ea typeface="華康勘亭流(P)" pitchFamily="66" charset="-120"/>
            </a:endParaRPr>
          </a:p>
          <a:p>
            <a:pPr algn="ctr">
              <a:spcBef>
                <a:spcPct val="50000"/>
              </a:spcBef>
            </a:pPr>
            <a:r>
              <a:rPr kumimoji="0" lang="zh-TW" altLang="en-US" sz="1800" b="1" dirty="0">
                <a:ea typeface="華康勘亭流(P)" pitchFamily="66" charset="-120"/>
              </a:rPr>
              <a:t>學校室內空間編號</a:t>
            </a:r>
            <a:r>
              <a:rPr kumimoji="0" lang="zh-TW" altLang="en-US" sz="1800" dirty="0">
                <a:ea typeface="華康勘亭流(P)" pitchFamily="66" charset="-120"/>
              </a:rPr>
              <a:t>                             </a:t>
            </a:r>
            <a:endParaRPr lang="zh-TW" altLang="en-US" sz="1800" dirty="0">
              <a:ea typeface="華康勘亭流(P)" pitchFamily="66" charset="-120"/>
            </a:endParaRPr>
          </a:p>
        </p:txBody>
      </p:sp>
      <p:sp>
        <p:nvSpPr>
          <p:cNvPr id="2333" name="Rectangle 285"/>
          <p:cNvSpPr>
            <a:spLocks noChangeArrowheads="1"/>
          </p:cNvSpPr>
          <p:nvPr/>
        </p:nvSpPr>
        <p:spPr bwMode="auto">
          <a:xfrm>
            <a:off x="4643438" y="1628775"/>
            <a:ext cx="10080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TW" altLang="en-US" sz="1200">
                <a:ea typeface="標楷體" pitchFamily="65" charset="-120"/>
              </a:rPr>
              <a:t>青青靚埔頂</a:t>
            </a:r>
          </a:p>
        </p:txBody>
      </p:sp>
      <p:sp>
        <p:nvSpPr>
          <p:cNvPr id="2160" name="Rectangle 112"/>
          <p:cNvSpPr>
            <a:spLocks noChangeArrowheads="1"/>
          </p:cNvSpPr>
          <p:nvPr/>
        </p:nvSpPr>
        <p:spPr bwMode="auto">
          <a:xfrm>
            <a:off x="3563938" y="1196975"/>
            <a:ext cx="838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TW" altLang="en-US" sz="1200" dirty="0">
                <a:ea typeface="標楷體" pitchFamily="65" charset="-120"/>
              </a:rPr>
              <a:t>米羅花壇</a:t>
            </a:r>
          </a:p>
        </p:txBody>
      </p:sp>
      <p:sp>
        <p:nvSpPr>
          <p:cNvPr id="2334" name="Rectangle 286"/>
          <p:cNvSpPr>
            <a:spLocks noChangeArrowheads="1"/>
          </p:cNvSpPr>
          <p:nvPr/>
        </p:nvSpPr>
        <p:spPr bwMode="auto">
          <a:xfrm>
            <a:off x="2051050" y="1341438"/>
            <a:ext cx="828784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TW" altLang="en-US" sz="1200" dirty="0">
                <a:ea typeface="標楷體" pitchFamily="65" charset="-120"/>
              </a:rPr>
              <a:t>美石花甕</a:t>
            </a:r>
          </a:p>
        </p:txBody>
      </p:sp>
      <p:sp>
        <p:nvSpPr>
          <p:cNvPr id="2338" name="Rectangle 290"/>
          <p:cNvSpPr>
            <a:spLocks noChangeArrowheads="1"/>
          </p:cNvSpPr>
          <p:nvPr/>
        </p:nvSpPr>
        <p:spPr bwMode="auto">
          <a:xfrm>
            <a:off x="4859338" y="5661025"/>
            <a:ext cx="1008062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TW" altLang="en-US" sz="1200" dirty="0">
                <a:ea typeface="標楷體" pitchFamily="65" charset="-120"/>
              </a:rPr>
              <a:t>水生植物池</a:t>
            </a:r>
          </a:p>
          <a:p>
            <a:endParaRPr lang="zh-TW" altLang="en-US" sz="1200" dirty="0">
              <a:ea typeface="標楷體" pitchFamily="65" charset="-120"/>
            </a:endParaRPr>
          </a:p>
          <a:p>
            <a:r>
              <a:rPr lang="zh-TW" altLang="en-US" sz="1200" dirty="0">
                <a:ea typeface="標楷體" pitchFamily="65" charset="-120"/>
              </a:rPr>
              <a:t>星空小屋</a:t>
            </a:r>
          </a:p>
        </p:txBody>
      </p:sp>
      <p:grpSp>
        <p:nvGrpSpPr>
          <p:cNvPr id="2341" name="Group 293"/>
          <p:cNvGrpSpPr>
            <a:grpSpLocks/>
          </p:cNvGrpSpPr>
          <p:nvPr/>
        </p:nvGrpSpPr>
        <p:grpSpPr bwMode="auto">
          <a:xfrm>
            <a:off x="323851" y="3219451"/>
            <a:ext cx="1009650" cy="3084513"/>
            <a:chOff x="204" y="2028"/>
            <a:chExt cx="636" cy="1943"/>
          </a:xfrm>
        </p:grpSpPr>
        <p:sp>
          <p:nvSpPr>
            <p:cNvPr id="2094" name="Text Box 46"/>
            <p:cNvSpPr txBox="1">
              <a:spLocks noChangeArrowheads="1"/>
            </p:cNvSpPr>
            <p:nvPr/>
          </p:nvSpPr>
          <p:spPr bwMode="auto">
            <a:xfrm>
              <a:off x="260" y="2605"/>
              <a:ext cx="298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TW" altLang="en-US" sz="1200" dirty="0">
                  <a:ea typeface="標楷體" pitchFamily="65" charset="-120"/>
                </a:rPr>
                <a:t>圖書館</a:t>
              </a:r>
              <a:r>
                <a:rPr lang="en-US" altLang="zh-TW" sz="1200" b="1" dirty="0">
                  <a:solidFill>
                    <a:schemeClr val="accent2"/>
                  </a:solidFill>
                  <a:ea typeface="標楷體" pitchFamily="65" charset="-120"/>
                </a:rPr>
                <a:t>216</a:t>
              </a:r>
              <a:endParaRPr lang="zh-TW" altLang="en-US" sz="1200" b="1" dirty="0">
                <a:solidFill>
                  <a:schemeClr val="accent2"/>
                </a:solidFill>
                <a:ea typeface="標楷體" pitchFamily="65" charset="-120"/>
              </a:endParaRPr>
            </a:p>
          </p:txBody>
        </p:sp>
        <p:sp>
          <p:nvSpPr>
            <p:cNvPr id="2095" name="Text Box 47"/>
            <p:cNvSpPr txBox="1">
              <a:spLocks noChangeArrowheads="1"/>
            </p:cNvSpPr>
            <p:nvPr/>
          </p:nvSpPr>
          <p:spPr bwMode="auto">
            <a:xfrm>
              <a:off x="523" y="2462"/>
              <a:ext cx="317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TW" altLang="en-US" sz="1200" dirty="0">
                  <a:ea typeface="標楷體" pitchFamily="65" charset="-120"/>
                </a:rPr>
                <a:t>科任教室</a:t>
              </a:r>
              <a:r>
                <a:rPr lang="en-US" altLang="zh-TW" sz="1200" b="1" dirty="0">
                  <a:solidFill>
                    <a:srgbClr val="FF0000"/>
                  </a:solidFill>
                  <a:ea typeface="標楷體" pitchFamily="65" charset="-120"/>
                </a:rPr>
                <a:t>121</a:t>
              </a:r>
              <a:endParaRPr lang="zh-TW" altLang="en-US" sz="1200" b="1" dirty="0">
                <a:solidFill>
                  <a:srgbClr val="FF0000"/>
                </a:solidFill>
                <a:ea typeface="標楷體" pitchFamily="65" charset="-120"/>
              </a:endParaRPr>
            </a:p>
          </p:txBody>
        </p:sp>
        <p:sp>
          <p:nvSpPr>
            <p:cNvPr id="2096" name="Rectangle 48"/>
            <p:cNvSpPr>
              <a:spLocks noChangeArrowheads="1"/>
            </p:cNvSpPr>
            <p:nvPr/>
          </p:nvSpPr>
          <p:spPr bwMode="auto">
            <a:xfrm>
              <a:off x="516" y="2893"/>
              <a:ext cx="280" cy="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fontAlgn="ctr">
                <a:lnSpc>
                  <a:spcPts val="500"/>
                </a:lnSpc>
                <a:spcBef>
                  <a:spcPct val="50000"/>
                </a:spcBef>
              </a:pPr>
              <a:r>
                <a:rPr lang="zh-TW" altLang="en-US" sz="1000" dirty="0">
                  <a:ea typeface="標楷體" pitchFamily="65" charset="-120"/>
                </a:rPr>
                <a:t>設備</a:t>
              </a:r>
              <a:endParaRPr lang="en-US" altLang="zh-TW" sz="1000" dirty="0">
                <a:ea typeface="標楷體" pitchFamily="65" charset="-120"/>
              </a:endParaRPr>
            </a:p>
            <a:p>
              <a:pPr fontAlgn="ctr">
                <a:lnSpc>
                  <a:spcPts val="500"/>
                </a:lnSpc>
                <a:spcBef>
                  <a:spcPct val="50000"/>
                </a:spcBef>
              </a:pPr>
              <a:r>
                <a:rPr lang="zh-TW" altLang="en-US" sz="1000" dirty="0">
                  <a:ea typeface="標楷體" pitchFamily="65" charset="-120"/>
                </a:rPr>
                <a:t>儲藏</a:t>
              </a:r>
              <a:endParaRPr lang="en-US" altLang="zh-TW" sz="1000" dirty="0">
                <a:ea typeface="標楷體" pitchFamily="65" charset="-120"/>
              </a:endParaRPr>
            </a:p>
            <a:p>
              <a:pPr fontAlgn="ctr">
                <a:lnSpc>
                  <a:spcPts val="500"/>
                </a:lnSpc>
                <a:spcBef>
                  <a:spcPct val="50000"/>
                </a:spcBef>
              </a:pPr>
              <a:r>
                <a:rPr lang="zh-TW" altLang="en-US" sz="1000" dirty="0">
                  <a:ea typeface="標楷體" pitchFamily="65" charset="-120"/>
                </a:rPr>
                <a:t>室</a:t>
              </a:r>
              <a:endParaRPr lang="en-US" altLang="zh-TW" sz="1000" dirty="0">
                <a:ea typeface="標楷體" pitchFamily="65" charset="-120"/>
              </a:endParaRPr>
            </a:p>
            <a:p>
              <a:pPr algn="ctr">
                <a:lnSpc>
                  <a:spcPts val="500"/>
                </a:lnSpc>
                <a:spcBef>
                  <a:spcPct val="50000"/>
                </a:spcBef>
              </a:pPr>
              <a:r>
                <a:rPr lang="en-US" altLang="zh-TW" sz="1200" b="1" dirty="0">
                  <a:solidFill>
                    <a:srgbClr val="FF0000"/>
                  </a:solidFill>
                  <a:ea typeface="標楷體" pitchFamily="65" charset="-120"/>
                </a:rPr>
                <a:t>120</a:t>
              </a:r>
              <a:endParaRPr lang="zh-TW" altLang="en-US" sz="1200" b="1" dirty="0">
                <a:solidFill>
                  <a:srgbClr val="FF0000"/>
                </a:solidFill>
                <a:ea typeface="標楷體" pitchFamily="65" charset="-120"/>
              </a:endParaRPr>
            </a:p>
          </p:txBody>
        </p:sp>
        <p:sp>
          <p:nvSpPr>
            <p:cNvPr id="2099" name="Rectangle 51"/>
            <p:cNvSpPr>
              <a:spLocks noChangeArrowheads="1"/>
            </p:cNvSpPr>
            <p:nvPr/>
          </p:nvSpPr>
          <p:spPr bwMode="auto">
            <a:xfrm>
              <a:off x="277" y="3294"/>
              <a:ext cx="335" cy="3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fontAlgn="ctr">
                <a:lnSpc>
                  <a:spcPts val="800"/>
                </a:lnSpc>
                <a:spcBef>
                  <a:spcPct val="50000"/>
                </a:spcBef>
              </a:pPr>
              <a:r>
                <a:rPr lang="zh-TW" altLang="en-US" sz="1000" dirty="0">
                  <a:ea typeface="標楷體" pitchFamily="65" charset="-120"/>
                </a:rPr>
                <a:t>客家文化館</a:t>
              </a:r>
              <a:endParaRPr lang="en-US" altLang="zh-TW" sz="1000" dirty="0">
                <a:ea typeface="標楷體" pitchFamily="65" charset="-120"/>
              </a:endParaRPr>
            </a:p>
            <a:p>
              <a:pPr fontAlgn="ctr">
                <a:lnSpc>
                  <a:spcPts val="800"/>
                </a:lnSpc>
                <a:spcBef>
                  <a:spcPct val="50000"/>
                </a:spcBef>
              </a:pPr>
              <a:r>
                <a:rPr lang="en-US" altLang="zh-TW" sz="1000" b="1" dirty="0">
                  <a:solidFill>
                    <a:schemeClr val="accent2"/>
                  </a:solidFill>
                  <a:ea typeface="標楷體" pitchFamily="65" charset="-120"/>
                </a:rPr>
                <a:t>215</a:t>
              </a:r>
              <a:endParaRPr lang="zh-TW" altLang="en-US" sz="1000" b="1" dirty="0">
                <a:solidFill>
                  <a:schemeClr val="accent2"/>
                </a:solidFill>
                <a:ea typeface="標楷體" pitchFamily="65" charset="-120"/>
              </a:endParaRPr>
            </a:p>
          </p:txBody>
        </p:sp>
        <p:sp>
          <p:nvSpPr>
            <p:cNvPr id="2190" name="Text Box 142"/>
            <p:cNvSpPr txBox="1">
              <a:spLocks noChangeArrowheads="1"/>
            </p:cNvSpPr>
            <p:nvPr/>
          </p:nvSpPr>
          <p:spPr bwMode="auto">
            <a:xfrm>
              <a:off x="551" y="2049"/>
              <a:ext cx="260" cy="36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ts val="1000"/>
                </a:lnSpc>
                <a:spcBef>
                  <a:spcPct val="50000"/>
                </a:spcBef>
              </a:pPr>
              <a:r>
                <a:rPr lang="zh-TW" altLang="en-US" sz="1200" dirty="0">
                  <a:ea typeface="標楷體" pitchFamily="65" charset="-120"/>
                </a:rPr>
                <a:t>男廁</a:t>
              </a:r>
              <a:endParaRPr lang="en-US" altLang="zh-TW" sz="1200" dirty="0">
                <a:ea typeface="標楷體" pitchFamily="65" charset="-120"/>
              </a:endParaRPr>
            </a:p>
            <a:p>
              <a:pPr algn="ctr">
                <a:lnSpc>
                  <a:spcPts val="1000"/>
                </a:lnSpc>
                <a:spcBef>
                  <a:spcPct val="50000"/>
                </a:spcBef>
              </a:pPr>
              <a:r>
                <a:rPr lang="en-US" altLang="zh-TW" sz="1200" b="1" dirty="0">
                  <a:solidFill>
                    <a:srgbClr val="FF0000"/>
                  </a:solidFill>
                  <a:ea typeface="標楷體" pitchFamily="65" charset="-120"/>
                </a:rPr>
                <a:t>122</a:t>
              </a:r>
              <a:endParaRPr lang="zh-TW" altLang="en-US" sz="1200" b="1" dirty="0">
                <a:solidFill>
                  <a:srgbClr val="FF0000"/>
                </a:solidFill>
                <a:ea typeface="標楷體" pitchFamily="65" charset="-120"/>
              </a:endParaRPr>
            </a:p>
          </p:txBody>
        </p:sp>
        <p:sp>
          <p:nvSpPr>
            <p:cNvPr id="2215" name="Text Box 167"/>
            <p:cNvSpPr txBox="1">
              <a:spLocks noChangeArrowheads="1"/>
            </p:cNvSpPr>
            <p:nvPr/>
          </p:nvSpPr>
          <p:spPr bwMode="auto">
            <a:xfrm>
              <a:off x="255" y="2028"/>
              <a:ext cx="306" cy="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>
              <a:spAutoFit/>
            </a:bodyPr>
            <a:lstStyle/>
            <a:p>
              <a:pPr algn="ctr">
                <a:lnSpc>
                  <a:spcPts val="1200"/>
                </a:lnSpc>
                <a:spcBef>
                  <a:spcPct val="50000"/>
                </a:spcBef>
              </a:pPr>
              <a:r>
                <a:rPr lang="zh-TW" altLang="en-US" sz="1200" dirty="0">
                  <a:ea typeface="標楷體" pitchFamily="65" charset="-120"/>
                </a:rPr>
                <a:t>女廁</a:t>
              </a:r>
              <a:endParaRPr lang="en-US" altLang="zh-TW" sz="1200" dirty="0">
                <a:ea typeface="標楷體" pitchFamily="65" charset="-120"/>
              </a:endParaRPr>
            </a:p>
            <a:p>
              <a:pPr algn="ctr">
                <a:lnSpc>
                  <a:spcPts val="800"/>
                </a:lnSpc>
                <a:spcBef>
                  <a:spcPct val="50000"/>
                </a:spcBef>
              </a:pPr>
              <a:r>
                <a:rPr lang="en-US" altLang="zh-TW" sz="1200" b="1" dirty="0">
                  <a:solidFill>
                    <a:schemeClr val="accent2"/>
                  </a:solidFill>
                  <a:ea typeface="標楷體" pitchFamily="65" charset="-120"/>
                </a:rPr>
                <a:t>217</a:t>
              </a:r>
              <a:endParaRPr lang="zh-TW" altLang="en-US" sz="1200" b="1" dirty="0">
                <a:solidFill>
                  <a:schemeClr val="accent2"/>
                </a:solidFill>
                <a:ea typeface="標楷體" pitchFamily="65" charset="-120"/>
              </a:endParaRPr>
            </a:p>
          </p:txBody>
        </p:sp>
        <p:sp>
          <p:nvSpPr>
            <p:cNvPr id="2307" name="Text Box 259"/>
            <p:cNvSpPr txBox="1">
              <a:spLocks noChangeArrowheads="1"/>
            </p:cNvSpPr>
            <p:nvPr/>
          </p:nvSpPr>
          <p:spPr bwMode="auto">
            <a:xfrm>
              <a:off x="505" y="3438"/>
              <a:ext cx="323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TW" altLang="en-US" sz="1200" dirty="0">
                  <a:ea typeface="標楷體" pitchFamily="65" charset="-120"/>
                </a:rPr>
                <a:t>組合式泳池</a:t>
              </a:r>
              <a:r>
                <a:rPr lang="en-US" altLang="zh-TW" sz="1200" b="1" dirty="0">
                  <a:solidFill>
                    <a:srgbClr val="FF0000"/>
                  </a:solidFill>
                  <a:ea typeface="標楷體" pitchFamily="65" charset="-120"/>
                </a:rPr>
                <a:t>119</a:t>
              </a:r>
              <a:endParaRPr lang="zh-TW" altLang="en-US" sz="1200" b="1" dirty="0">
                <a:solidFill>
                  <a:srgbClr val="FF0000"/>
                </a:solidFill>
                <a:ea typeface="標楷體" pitchFamily="65" charset="-120"/>
              </a:endParaRPr>
            </a:p>
          </p:txBody>
        </p:sp>
        <p:sp>
          <p:nvSpPr>
            <p:cNvPr id="2339" name="Rectangle 291"/>
            <p:cNvSpPr>
              <a:spLocks noChangeArrowheads="1"/>
            </p:cNvSpPr>
            <p:nvPr/>
          </p:nvSpPr>
          <p:spPr bwMode="auto">
            <a:xfrm>
              <a:off x="204" y="3670"/>
              <a:ext cx="408" cy="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fontAlgn="ctr">
                <a:lnSpc>
                  <a:spcPct val="50000"/>
                </a:lnSpc>
                <a:spcBef>
                  <a:spcPct val="50000"/>
                </a:spcBef>
              </a:pPr>
              <a:r>
                <a:rPr lang="zh-TW" altLang="en-US" sz="1000" dirty="0">
                  <a:ea typeface="標楷體" pitchFamily="65" charset="-120"/>
                </a:rPr>
                <a:t>資訊</a:t>
              </a:r>
            </a:p>
            <a:p>
              <a:pPr algn="ctr" fontAlgn="ctr">
                <a:lnSpc>
                  <a:spcPct val="50000"/>
                </a:lnSpc>
                <a:spcBef>
                  <a:spcPct val="50000"/>
                </a:spcBef>
              </a:pPr>
              <a:r>
                <a:rPr lang="zh-TW" altLang="en-US" sz="1000" dirty="0">
                  <a:ea typeface="標楷體" pitchFamily="65" charset="-120"/>
                </a:rPr>
                <a:t>教室</a:t>
              </a:r>
              <a:endParaRPr lang="en-US" altLang="zh-TW" sz="1000" dirty="0">
                <a:ea typeface="標楷體" pitchFamily="65" charset="-120"/>
              </a:endParaRPr>
            </a:p>
            <a:p>
              <a:pPr algn="ctr" font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altLang="zh-TW" sz="1000" b="1" dirty="0">
                  <a:solidFill>
                    <a:schemeClr val="accent2"/>
                  </a:solidFill>
                  <a:ea typeface="標楷體" pitchFamily="65" charset="-120"/>
                </a:rPr>
                <a:t>214</a:t>
              </a:r>
              <a:endParaRPr lang="zh-TW" altLang="en-US" sz="1000" b="1" dirty="0">
                <a:solidFill>
                  <a:schemeClr val="accent2"/>
                </a:solidFill>
                <a:ea typeface="標楷體" pitchFamily="65" charset="-120"/>
              </a:endParaRPr>
            </a:p>
          </p:txBody>
        </p:sp>
      </p:grpSp>
      <p:sp>
        <p:nvSpPr>
          <p:cNvPr id="2346" name="AutoShape 298"/>
          <p:cNvSpPr>
            <a:spLocks noChangeArrowheads="1"/>
          </p:cNvSpPr>
          <p:nvPr/>
        </p:nvSpPr>
        <p:spPr bwMode="auto">
          <a:xfrm>
            <a:off x="6516688" y="3429000"/>
            <a:ext cx="863600" cy="144145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347" name="Text Box 299"/>
          <p:cNvSpPr txBox="1">
            <a:spLocks noChangeArrowheads="1"/>
          </p:cNvSpPr>
          <p:nvPr/>
        </p:nvSpPr>
        <p:spPr bwMode="auto">
          <a:xfrm>
            <a:off x="6659563" y="3573463"/>
            <a:ext cx="7207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1800">
                <a:ea typeface="標楷體" pitchFamily="65" charset="-120"/>
              </a:rPr>
              <a:t>體育器材遊樂區</a:t>
            </a:r>
          </a:p>
        </p:txBody>
      </p:sp>
      <p:grpSp>
        <p:nvGrpSpPr>
          <p:cNvPr id="2351" name="Group 303"/>
          <p:cNvGrpSpPr>
            <a:grpSpLocks/>
          </p:cNvGrpSpPr>
          <p:nvPr/>
        </p:nvGrpSpPr>
        <p:grpSpPr bwMode="auto">
          <a:xfrm>
            <a:off x="7608888" y="4292604"/>
            <a:ext cx="1212850" cy="1285876"/>
            <a:chOff x="4793" y="2795"/>
            <a:chExt cx="764" cy="810"/>
          </a:xfrm>
        </p:grpSpPr>
        <p:sp>
          <p:nvSpPr>
            <p:cNvPr id="2129" name="Text Box 81"/>
            <p:cNvSpPr txBox="1">
              <a:spLocks noChangeArrowheads="1"/>
            </p:cNvSpPr>
            <p:nvPr/>
          </p:nvSpPr>
          <p:spPr bwMode="auto">
            <a:xfrm>
              <a:off x="4793" y="2815"/>
              <a:ext cx="416" cy="3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ts val="800"/>
                </a:lnSpc>
                <a:spcBef>
                  <a:spcPct val="50000"/>
                </a:spcBef>
              </a:pPr>
              <a:r>
                <a:rPr lang="zh-TW" altLang="en-US" sz="1000" dirty="0">
                  <a:ea typeface="標楷體" pitchFamily="65" charset="-120"/>
                </a:rPr>
                <a:t>藝文</a:t>
              </a:r>
              <a:endParaRPr lang="en-US" altLang="zh-TW" sz="1000" dirty="0">
                <a:ea typeface="標楷體" pitchFamily="65" charset="-120"/>
              </a:endParaRPr>
            </a:p>
            <a:p>
              <a:pPr>
                <a:lnSpc>
                  <a:spcPts val="800"/>
                </a:lnSpc>
                <a:spcBef>
                  <a:spcPct val="50000"/>
                </a:spcBef>
              </a:pPr>
              <a:r>
                <a:rPr lang="zh-TW" altLang="en-US" sz="1000" dirty="0">
                  <a:ea typeface="標楷體" pitchFamily="65" charset="-120"/>
                </a:rPr>
                <a:t>教室</a:t>
              </a:r>
              <a:r>
                <a:rPr kumimoji="0" lang="en-US" altLang="zh-TW" sz="1000" b="1" dirty="0">
                  <a:solidFill>
                    <a:schemeClr val="accent2">
                      <a:lumMod val="75000"/>
                    </a:schemeClr>
                  </a:solidFill>
                  <a:ea typeface="標楷體" pitchFamily="65" charset="-120"/>
                </a:rPr>
                <a:t>209</a:t>
              </a:r>
              <a:endParaRPr lang="zh-TW" altLang="en-US" sz="1000" b="1" dirty="0">
                <a:solidFill>
                  <a:schemeClr val="accent2">
                    <a:lumMod val="75000"/>
                  </a:schemeClr>
                </a:solidFill>
                <a:ea typeface="標楷體" pitchFamily="65" charset="-120"/>
              </a:endParaRPr>
            </a:p>
            <a:p>
              <a:pPr>
                <a:lnSpc>
                  <a:spcPts val="800"/>
                </a:lnSpc>
                <a:spcBef>
                  <a:spcPct val="50000"/>
                </a:spcBef>
              </a:pPr>
              <a:r>
                <a:rPr lang="zh-TW" altLang="en-US" sz="1000" dirty="0">
                  <a:ea typeface="標楷體" pitchFamily="65" charset="-120"/>
                </a:rPr>
                <a:t>  </a:t>
              </a:r>
              <a:endParaRPr lang="zh-TW" altLang="en-US" sz="1200" dirty="0">
                <a:ea typeface="標楷體" pitchFamily="65" charset="-120"/>
              </a:endParaRPr>
            </a:p>
          </p:txBody>
        </p:sp>
        <p:sp>
          <p:nvSpPr>
            <p:cNvPr id="2131" name="Text Box 83"/>
            <p:cNvSpPr txBox="1">
              <a:spLocks noChangeArrowheads="1"/>
            </p:cNvSpPr>
            <p:nvPr/>
          </p:nvSpPr>
          <p:spPr bwMode="auto">
            <a:xfrm>
              <a:off x="5148" y="2840"/>
              <a:ext cx="409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zh-TW" altLang="en-US" sz="1200" dirty="0">
                  <a:ea typeface="標楷體" pitchFamily="65" charset="-120"/>
                </a:rPr>
                <a:t>自然</a:t>
              </a:r>
            </a:p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zh-TW" altLang="en-US" sz="1200" dirty="0">
                  <a:ea typeface="標楷體" pitchFamily="65" charset="-120"/>
                </a:rPr>
                <a:t>教室</a:t>
              </a:r>
              <a:endParaRPr lang="en-US" altLang="zh-TW" sz="1200" dirty="0">
                <a:ea typeface="標楷體" pitchFamily="65" charset="-120"/>
              </a:endParaRPr>
            </a:p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kumimoji="0" lang="en-US" altLang="zh-TW" sz="1200" b="1" dirty="0">
                  <a:solidFill>
                    <a:schemeClr val="accent2">
                      <a:lumMod val="75000"/>
                    </a:schemeClr>
                  </a:solidFill>
                  <a:ea typeface="標楷體" pitchFamily="65" charset="-120"/>
                </a:rPr>
                <a:t>210</a:t>
              </a:r>
              <a:endParaRPr lang="zh-TW" altLang="en-US" sz="1200" b="1" dirty="0">
                <a:solidFill>
                  <a:schemeClr val="accent2">
                    <a:lumMod val="75000"/>
                  </a:schemeClr>
                </a:solidFill>
                <a:ea typeface="標楷體" pitchFamily="65" charset="-120"/>
              </a:endParaRPr>
            </a:p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zh-TW" altLang="en-US" sz="1200" dirty="0">
                  <a:ea typeface="標楷體" pitchFamily="65" charset="-120"/>
                </a:rPr>
                <a:t>                            </a:t>
              </a:r>
            </a:p>
          </p:txBody>
        </p:sp>
        <p:sp>
          <p:nvSpPr>
            <p:cNvPr id="2132" name="Text Box 84"/>
            <p:cNvSpPr txBox="1">
              <a:spLocks noChangeArrowheads="1"/>
            </p:cNvSpPr>
            <p:nvPr/>
          </p:nvSpPr>
          <p:spPr bwMode="auto">
            <a:xfrm>
              <a:off x="4843" y="3224"/>
              <a:ext cx="703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ts val="800"/>
                </a:lnSpc>
                <a:spcBef>
                  <a:spcPct val="50000"/>
                </a:spcBef>
              </a:pPr>
              <a:r>
                <a:rPr lang="zh-TW" altLang="en-US" sz="1200" dirty="0">
                  <a:ea typeface="標楷體" pitchFamily="65" charset="-120"/>
                </a:rPr>
                <a:t>  綜 合</a:t>
              </a:r>
              <a:endParaRPr lang="en-US" altLang="zh-TW" sz="1200" dirty="0">
                <a:ea typeface="標楷體" pitchFamily="65" charset="-120"/>
              </a:endParaRPr>
            </a:p>
            <a:p>
              <a:pPr>
                <a:lnSpc>
                  <a:spcPts val="800"/>
                </a:lnSpc>
                <a:spcBef>
                  <a:spcPct val="50000"/>
                </a:spcBef>
              </a:pPr>
              <a:r>
                <a:rPr lang="zh-TW" altLang="en-US" sz="1200" dirty="0">
                  <a:ea typeface="標楷體" pitchFamily="65" charset="-120"/>
                </a:rPr>
                <a:t>  大 樓</a:t>
              </a:r>
              <a:endParaRPr lang="en-US" altLang="zh-TW" sz="1200" dirty="0">
                <a:ea typeface="標楷體" pitchFamily="65" charset="-120"/>
              </a:endParaRPr>
            </a:p>
            <a:p>
              <a:pPr>
                <a:lnSpc>
                  <a:spcPts val="900"/>
                </a:lnSpc>
                <a:spcBef>
                  <a:spcPct val="50000"/>
                </a:spcBef>
              </a:pPr>
              <a:r>
                <a:rPr lang="zh-TW" altLang="en-US" sz="1200" dirty="0">
                  <a:ea typeface="標楷體" pitchFamily="65" charset="-120"/>
                </a:rPr>
                <a:t>     </a:t>
              </a:r>
              <a:r>
                <a:rPr lang="en-US" altLang="zh-TW" sz="1200" b="1" dirty="0">
                  <a:solidFill>
                    <a:srgbClr val="FF0000"/>
                  </a:solidFill>
                  <a:ea typeface="標楷體" pitchFamily="65" charset="-120"/>
                </a:rPr>
                <a:t>111</a:t>
              </a:r>
              <a:endParaRPr lang="zh-TW" altLang="en-US" sz="1200" dirty="0">
                <a:ea typeface="標楷體" pitchFamily="65" charset="-120"/>
              </a:endParaRPr>
            </a:p>
          </p:txBody>
        </p:sp>
        <p:sp>
          <p:nvSpPr>
            <p:cNvPr id="2349" name="Line 301"/>
            <p:cNvSpPr>
              <a:spLocks noChangeShapeType="1"/>
            </p:cNvSpPr>
            <p:nvPr/>
          </p:nvSpPr>
          <p:spPr bwMode="auto">
            <a:xfrm>
              <a:off x="4830" y="3203"/>
              <a:ext cx="6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350" name="Line 302"/>
            <p:cNvSpPr>
              <a:spLocks noChangeShapeType="1"/>
            </p:cNvSpPr>
            <p:nvPr/>
          </p:nvSpPr>
          <p:spPr bwMode="auto">
            <a:xfrm>
              <a:off x="5148" y="2795"/>
              <a:ext cx="0" cy="4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zh-TW" altLang="en-US"/>
            </a:p>
          </p:txBody>
        </p:sp>
      </p:grpSp>
      <p:sp>
        <p:nvSpPr>
          <p:cNvPr id="2353" name="Line 305"/>
          <p:cNvSpPr>
            <a:spLocks noChangeShapeType="1"/>
          </p:cNvSpPr>
          <p:nvPr/>
        </p:nvSpPr>
        <p:spPr bwMode="auto">
          <a:xfrm>
            <a:off x="9036050" y="3500438"/>
            <a:ext cx="0" cy="1944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zh-TW" altLang="en-US"/>
          </a:p>
        </p:txBody>
      </p:sp>
      <p:grpSp>
        <p:nvGrpSpPr>
          <p:cNvPr id="2359" name="Group 311"/>
          <p:cNvGrpSpPr>
            <a:grpSpLocks/>
          </p:cNvGrpSpPr>
          <p:nvPr/>
        </p:nvGrpSpPr>
        <p:grpSpPr bwMode="auto">
          <a:xfrm>
            <a:off x="3752850" y="123825"/>
            <a:ext cx="5283200" cy="3376613"/>
            <a:chOff x="2364" y="78"/>
            <a:chExt cx="3328" cy="2127"/>
          </a:xfrm>
        </p:grpSpPr>
        <p:sp>
          <p:nvSpPr>
            <p:cNvPr id="2267" name="Text Box 219"/>
            <p:cNvSpPr txBox="1">
              <a:spLocks noChangeArrowheads="1"/>
            </p:cNvSpPr>
            <p:nvPr/>
          </p:nvSpPr>
          <p:spPr bwMode="auto">
            <a:xfrm>
              <a:off x="2744" y="164"/>
              <a:ext cx="40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1400">
                  <a:ea typeface="標楷體" pitchFamily="65" charset="-120"/>
                </a:rPr>
                <a:t>校門</a:t>
              </a:r>
            </a:p>
          </p:txBody>
        </p:sp>
        <p:sp>
          <p:nvSpPr>
            <p:cNvPr id="2268" name="Line 220"/>
            <p:cNvSpPr>
              <a:spLocks noChangeShapeType="1"/>
            </p:cNvSpPr>
            <p:nvPr/>
          </p:nvSpPr>
          <p:spPr bwMode="auto">
            <a:xfrm flipV="1">
              <a:off x="2744" y="1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275" name="Freeform 227"/>
            <p:cNvSpPr>
              <a:spLocks/>
            </p:cNvSpPr>
            <p:nvPr/>
          </p:nvSpPr>
          <p:spPr bwMode="auto">
            <a:xfrm>
              <a:off x="3016" y="346"/>
              <a:ext cx="2" cy="142"/>
            </a:xfrm>
            <a:custGeom>
              <a:avLst/>
              <a:gdLst/>
              <a:ahLst/>
              <a:cxnLst>
                <a:cxn ang="0">
                  <a:pos x="0" y="142"/>
                </a:cxn>
                <a:cxn ang="0">
                  <a:pos x="0" y="0"/>
                </a:cxn>
              </a:cxnLst>
              <a:rect l="0" t="0" r="r" b="b"/>
              <a:pathLst>
                <a:path w="2" h="142">
                  <a:moveTo>
                    <a:pt x="0" y="142"/>
                  </a:moveTo>
                  <a:cubicBezTo>
                    <a:pt x="2" y="95"/>
                    <a:pt x="0" y="47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357" name="Freeform 309"/>
            <p:cNvSpPr>
              <a:spLocks/>
            </p:cNvSpPr>
            <p:nvPr/>
          </p:nvSpPr>
          <p:spPr bwMode="auto">
            <a:xfrm>
              <a:off x="2364" y="78"/>
              <a:ext cx="372" cy="2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2" y="216"/>
                </a:cxn>
              </a:cxnLst>
              <a:rect l="0" t="0" r="r" b="b"/>
              <a:pathLst>
                <a:path w="372" h="216">
                  <a:moveTo>
                    <a:pt x="0" y="0"/>
                  </a:moveTo>
                  <a:lnTo>
                    <a:pt x="372" y="216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358" name="Line 310"/>
            <p:cNvSpPr>
              <a:spLocks noChangeShapeType="1"/>
            </p:cNvSpPr>
            <p:nvPr/>
          </p:nvSpPr>
          <p:spPr bwMode="auto">
            <a:xfrm>
              <a:off x="3016" y="482"/>
              <a:ext cx="2676" cy="17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zh-TW" altLang="en-US"/>
            </a:p>
          </p:txBody>
        </p:sp>
      </p:grpSp>
      <p:sp>
        <p:nvSpPr>
          <p:cNvPr id="2360" name="Text Box 312"/>
          <p:cNvSpPr txBox="1">
            <a:spLocks noChangeArrowheads="1"/>
          </p:cNvSpPr>
          <p:nvPr/>
        </p:nvSpPr>
        <p:spPr bwMode="auto">
          <a:xfrm>
            <a:off x="2674351" y="2545497"/>
            <a:ext cx="8112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ts val="1200"/>
              </a:lnSpc>
              <a:spcBef>
                <a:spcPct val="50000"/>
              </a:spcBef>
            </a:pPr>
            <a:r>
              <a:rPr lang="zh-TW" altLang="en-US" sz="1200" dirty="0">
                <a:ea typeface="標楷體" pitchFamily="65" charset="-120"/>
              </a:rPr>
              <a:t>英語教室</a:t>
            </a:r>
            <a:r>
              <a:rPr lang="en-US" altLang="zh-TW" sz="1200" b="1" dirty="0">
                <a:solidFill>
                  <a:srgbClr val="FF0000"/>
                </a:solidFill>
                <a:ea typeface="標楷體" pitchFamily="65" charset="-120"/>
              </a:rPr>
              <a:t>103</a:t>
            </a:r>
            <a:endParaRPr lang="zh-TW" altLang="en-US" sz="1200" dirty="0">
              <a:ea typeface="標楷體" pitchFamily="65" charset="-120"/>
            </a:endParaRPr>
          </a:p>
        </p:txBody>
      </p:sp>
      <p:sp>
        <p:nvSpPr>
          <p:cNvPr id="2366" name="Text Box 318"/>
          <p:cNvSpPr txBox="1">
            <a:spLocks noChangeArrowheads="1"/>
          </p:cNvSpPr>
          <p:nvPr/>
        </p:nvSpPr>
        <p:spPr bwMode="auto">
          <a:xfrm>
            <a:off x="1619250" y="5734050"/>
            <a:ext cx="2160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dirty="0">
                <a:ea typeface="標楷體" pitchFamily="65" charset="-120"/>
              </a:rPr>
              <a:t>田園之歌劇場</a:t>
            </a:r>
          </a:p>
        </p:txBody>
      </p:sp>
      <p:sp>
        <p:nvSpPr>
          <p:cNvPr id="172" name="Text Box 115"/>
          <p:cNvSpPr txBox="1">
            <a:spLocks noChangeArrowheads="1"/>
          </p:cNvSpPr>
          <p:nvPr/>
        </p:nvSpPr>
        <p:spPr bwMode="auto">
          <a:xfrm>
            <a:off x="1320922" y="2494783"/>
            <a:ext cx="685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TW" altLang="en-US" sz="1200" dirty="0">
                <a:ea typeface="標楷體" pitchFamily="65" charset="-120"/>
              </a:rPr>
              <a:t>一甲</a:t>
            </a:r>
            <a:r>
              <a:rPr lang="en-US" altLang="zh-TW" sz="1200" b="1" dirty="0">
                <a:solidFill>
                  <a:srgbClr val="FF0000"/>
                </a:solidFill>
                <a:ea typeface="標楷體" pitchFamily="65" charset="-120"/>
              </a:rPr>
              <a:t>101</a:t>
            </a:r>
            <a:endParaRPr lang="zh-TW" altLang="en-US" sz="1200" b="1" dirty="0">
              <a:solidFill>
                <a:srgbClr val="FF0000"/>
              </a:solidFill>
              <a:ea typeface="標楷體" pitchFamily="65" charset="-12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419" y="3199606"/>
            <a:ext cx="232569" cy="658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3" name="Text Box 167"/>
          <p:cNvSpPr txBox="1">
            <a:spLocks noChangeArrowheads="1"/>
          </p:cNvSpPr>
          <p:nvPr/>
        </p:nvSpPr>
        <p:spPr bwMode="auto">
          <a:xfrm>
            <a:off x="88614" y="3225248"/>
            <a:ext cx="416117" cy="65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ts val="900"/>
              </a:lnSpc>
              <a:spcBef>
                <a:spcPct val="50000"/>
              </a:spcBef>
            </a:pPr>
            <a:r>
              <a:rPr lang="zh-TW" altLang="en-US" sz="1200" dirty="0">
                <a:ea typeface="標楷體" pitchFamily="65" charset="-120"/>
              </a:rPr>
              <a:t>回收室</a:t>
            </a:r>
            <a:endParaRPr lang="en-US" altLang="zh-TW" sz="1200" dirty="0">
              <a:ea typeface="標楷體" pitchFamily="65" charset="-120"/>
            </a:endParaRPr>
          </a:p>
          <a:p>
            <a:pPr algn="ctr">
              <a:lnSpc>
                <a:spcPts val="900"/>
              </a:lnSpc>
              <a:spcBef>
                <a:spcPct val="50000"/>
              </a:spcBef>
            </a:pPr>
            <a:r>
              <a:rPr lang="en-US" altLang="zh-TW" sz="1200" b="1" dirty="0">
                <a:solidFill>
                  <a:srgbClr val="FF0000"/>
                </a:solidFill>
                <a:ea typeface="標楷體" pitchFamily="65" charset="-120"/>
              </a:rPr>
              <a:t>123</a:t>
            </a:r>
            <a:endParaRPr lang="zh-TW" altLang="en-US" sz="1200" b="1" dirty="0">
              <a:solidFill>
                <a:srgbClr val="FF0000"/>
              </a:solidFill>
              <a:ea typeface="標楷體" pitchFamily="65" charset="-120"/>
            </a:endParaRPr>
          </a:p>
        </p:txBody>
      </p:sp>
      <p:sp>
        <p:nvSpPr>
          <p:cNvPr id="163" name="Rectangle 291"/>
          <p:cNvSpPr>
            <a:spLocks noChangeArrowheads="1"/>
          </p:cNvSpPr>
          <p:nvPr/>
        </p:nvSpPr>
        <p:spPr bwMode="auto">
          <a:xfrm>
            <a:off x="407988" y="6256362"/>
            <a:ext cx="409575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TW" altLang="en-US" sz="800" dirty="0">
                <a:ea typeface="標楷體" pitchFamily="65" charset="-120"/>
              </a:rPr>
              <a:t>機房</a:t>
            </a:r>
            <a:r>
              <a:rPr kumimoji="0" lang="en-US" altLang="zh-TW" sz="800" b="1" dirty="0">
                <a:solidFill>
                  <a:schemeClr val="accent2">
                    <a:lumMod val="75000"/>
                  </a:schemeClr>
                </a:solidFill>
                <a:ea typeface="標楷體" pitchFamily="65" charset="-120"/>
              </a:rPr>
              <a:t>213</a:t>
            </a:r>
            <a:endParaRPr lang="zh-TW" altLang="en-US" sz="800" b="1" dirty="0">
              <a:solidFill>
                <a:schemeClr val="accent2">
                  <a:lumMod val="75000"/>
                </a:schemeClr>
              </a:solidFill>
              <a:ea typeface="標楷體" pitchFamily="65" charset="-12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17546"/>
              </p:ext>
            </p:extLst>
          </p:nvPr>
        </p:nvGraphicFramePr>
        <p:xfrm>
          <a:off x="8466991" y="4946654"/>
          <a:ext cx="265845" cy="557332"/>
        </p:xfrm>
        <a:graphic>
          <a:graphicData uri="http://schemas.openxmlformats.org/drawingml/2006/table">
            <a:tbl>
              <a:tblPr/>
              <a:tblGrid>
                <a:gridCol w="265845">
                  <a:extLst>
                    <a:ext uri="{9D8B030D-6E8A-4147-A177-3AD203B41FA5}">
                      <a16:colId xmlns:a16="http://schemas.microsoft.com/office/drawing/2014/main" val="62261040"/>
                    </a:ext>
                  </a:extLst>
                </a:gridCol>
              </a:tblGrid>
              <a:tr h="557332"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 vert="eaVert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9173653"/>
                  </a:ext>
                </a:extLst>
              </a:tr>
            </a:tbl>
          </a:graphicData>
        </a:graphic>
      </p:graphicFrame>
      <p:sp>
        <p:nvSpPr>
          <p:cNvPr id="167" name="Text Box 154"/>
          <p:cNvSpPr txBox="1">
            <a:spLocks noChangeArrowheads="1"/>
          </p:cNvSpPr>
          <p:nvPr/>
        </p:nvSpPr>
        <p:spPr bwMode="auto">
          <a:xfrm>
            <a:off x="996203" y="1896785"/>
            <a:ext cx="4476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1200" dirty="0">
                <a:ea typeface="標楷體" pitchFamily="65" charset="-120"/>
              </a:rPr>
              <a:t>3F</a:t>
            </a:r>
          </a:p>
        </p:txBody>
      </p:sp>
      <p:sp>
        <p:nvSpPr>
          <p:cNvPr id="5" name="矩形 4"/>
          <p:cNvSpPr/>
          <p:nvPr/>
        </p:nvSpPr>
        <p:spPr bwMode="auto">
          <a:xfrm>
            <a:off x="1282702" y="1903413"/>
            <a:ext cx="4584698" cy="22484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新細明體" pitchFamily="18" charset="-120"/>
            </a:endParaRPr>
          </a:p>
        </p:txBody>
      </p:sp>
      <p:cxnSp>
        <p:nvCxnSpPr>
          <p:cNvPr id="7" name="直線接點 6"/>
          <p:cNvCxnSpPr/>
          <p:nvPr/>
        </p:nvCxnSpPr>
        <p:spPr bwMode="auto">
          <a:xfrm>
            <a:off x="1981200" y="1900755"/>
            <a:ext cx="0" cy="2110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5" name="Text Box 117"/>
          <p:cNvSpPr txBox="1">
            <a:spLocks noChangeArrowheads="1"/>
          </p:cNvSpPr>
          <p:nvPr/>
        </p:nvSpPr>
        <p:spPr bwMode="auto">
          <a:xfrm>
            <a:off x="3321051" y="2688866"/>
            <a:ext cx="685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0" lang="zh-TW" altLang="en-US" sz="1000" dirty="0">
                <a:ea typeface="標楷體" pitchFamily="65" charset="-120"/>
              </a:rPr>
              <a:t>倉庫</a:t>
            </a:r>
            <a:r>
              <a:rPr kumimoji="0" lang="en-US" altLang="zh-TW" sz="1000" b="1" dirty="0">
                <a:solidFill>
                  <a:srgbClr val="FF0000"/>
                </a:solidFill>
                <a:ea typeface="標楷體" pitchFamily="65" charset="-120"/>
              </a:rPr>
              <a:t>104</a:t>
            </a:r>
            <a:endParaRPr lang="zh-TW" altLang="en-US" sz="1000" b="1" dirty="0">
              <a:solidFill>
                <a:srgbClr val="FF0000"/>
              </a:solidFill>
              <a:ea typeface="標楷體" pitchFamily="65" charset="-120"/>
            </a:endParaRPr>
          </a:p>
        </p:txBody>
      </p:sp>
      <p:sp>
        <p:nvSpPr>
          <p:cNvPr id="176" name="Text Box 117"/>
          <p:cNvSpPr txBox="1">
            <a:spLocks noChangeArrowheads="1"/>
          </p:cNvSpPr>
          <p:nvPr/>
        </p:nvSpPr>
        <p:spPr bwMode="auto">
          <a:xfrm>
            <a:off x="590829" y="1910974"/>
            <a:ext cx="209332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0" lang="zh-TW" altLang="en-US" sz="1000" dirty="0">
                <a:ea typeface="標楷體" pitchFamily="65" charset="-120"/>
              </a:rPr>
              <a:t>倉庫</a:t>
            </a:r>
            <a:r>
              <a:rPr kumimoji="0" lang="en-US" altLang="zh-TW" sz="1000" dirty="0">
                <a:ea typeface="標楷體" pitchFamily="65" charset="-120"/>
              </a:rPr>
              <a:t>(A)</a:t>
            </a:r>
            <a:r>
              <a:rPr kumimoji="0" lang="en-US" altLang="zh-TW" sz="1000" b="1" dirty="0">
                <a:solidFill>
                  <a:srgbClr val="00B050"/>
                </a:solidFill>
                <a:ea typeface="標楷體" pitchFamily="65" charset="-120"/>
              </a:rPr>
              <a:t>301</a:t>
            </a:r>
            <a:endParaRPr lang="zh-TW" altLang="en-US" sz="1000" b="1" dirty="0">
              <a:solidFill>
                <a:srgbClr val="00B050"/>
              </a:solidFill>
              <a:ea typeface="標楷體" pitchFamily="65" charset="-120"/>
            </a:endParaRPr>
          </a:p>
        </p:txBody>
      </p:sp>
      <p:cxnSp>
        <p:nvCxnSpPr>
          <p:cNvPr id="20" name="直線接點 19"/>
          <p:cNvCxnSpPr/>
          <p:nvPr/>
        </p:nvCxnSpPr>
        <p:spPr bwMode="auto">
          <a:xfrm>
            <a:off x="3429000" y="2745552"/>
            <a:ext cx="5334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矩形 23"/>
          <p:cNvSpPr/>
          <p:nvPr/>
        </p:nvSpPr>
        <p:spPr bwMode="auto">
          <a:xfrm>
            <a:off x="5651500" y="2895600"/>
            <a:ext cx="1054100" cy="2286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新細明體" pitchFamily="18" charset="-120"/>
            </a:endParaRPr>
          </a:p>
        </p:txBody>
      </p:sp>
      <p:cxnSp>
        <p:nvCxnSpPr>
          <p:cNvPr id="28" name="直線接點 27"/>
          <p:cNvCxnSpPr>
            <a:endCxn id="24" idx="2"/>
          </p:cNvCxnSpPr>
          <p:nvPr/>
        </p:nvCxnSpPr>
        <p:spPr bwMode="auto">
          <a:xfrm>
            <a:off x="6176963" y="2895600"/>
            <a:ext cx="1587" cy="228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7" name="直線接點 196"/>
          <p:cNvCxnSpPr/>
          <p:nvPr/>
        </p:nvCxnSpPr>
        <p:spPr bwMode="auto">
          <a:xfrm>
            <a:off x="3571909" y="2897952"/>
            <a:ext cx="563529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8" name="Text Box 117"/>
          <p:cNvSpPr txBox="1">
            <a:spLocks noChangeArrowheads="1"/>
          </p:cNvSpPr>
          <p:nvPr/>
        </p:nvSpPr>
        <p:spPr bwMode="auto">
          <a:xfrm>
            <a:off x="5572919" y="2905612"/>
            <a:ext cx="685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0" lang="zh-TW" altLang="en-US" sz="1000" dirty="0">
                <a:ea typeface="標楷體" pitchFamily="65" charset="-120"/>
              </a:rPr>
              <a:t>倉庫</a:t>
            </a:r>
            <a:r>
              <a:rPr kumimoji="0" lang="en-US" altLang="zh-TW" sz="1000" b="1" dirty="0">
                <a:solidFill>
                  <a:srgbClr val="FF0000"/>
                </a:solidFill>
                <a:ea typeface="標楷體" pitchFamily="65" charset="-120"/>
              </a:rPr>
              <a:t>107</a:t>
            </a:r>
            <a:endParaRPr lang="zh-TW" altLang="en-US" sz="1000" b="1" dirty="0">
              <a:solidFill>
                <a:srgbClr val="FF0000"/>
              </a:solidFill>
              <a:ea typeface="標楷體" pitchFamily="65" charset="-120"/>
            </a:endParaRPr>
          </a:p>
        </p:txBody>
      </p:sp>
      <p:sp>
        <p:nvSpPr>
          <p:cNvPr id="199" name="Text Box 117"/>
          <p:cNvSpPr txBox="1">
            <a:spLocks noChangeArrowheads="1"/>
          </p:cNvSpPr>
          <p:nvPr/>
        </p:nvSpPr>
        <p:spPr bwMode="auto">
          <a:xfrm>
            <a:off x="6098642" y="2905395"/>
            <a:ext cx="685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0" lang="zh-TW" altLang="en-US" sz="1000" dirty="0">
                <a:ea typeface="標楷體" pitchFamily="65" charset="-120"/>
              </a:rPr>
              <a:t>倉庫</a:t>
            </a:r>
            <a:r>
              <a:rPr kumimoji="0" lang="en-US" altLang="zh-TW" sz="1000" b="1" dirty="0">
                <a:solidFill>
                  <a:srgbClr val="FF0000"/>
                </a:solidFill>
                <a:ea typeface="標楷體" pitchFamily="65" charset="-120"/>
              </a:rPr>
              <a:t>108</a:t>
            </a:r>
            <a:endParaRPr lang="zh-TW" altLang="en-US" sz="1000" b="1" dirty="0">
              <a:solidFill>
                <a:srgbClr val="FF0000"/>
              </a:solidFill>
              <a:ea typeface="標楷體" pitchFamily="65" charset="-120"/>
            </a:endParaRPr>
          </a:p>
        </p:txBody>
      </p:sp>
      <p:sp>
        <p:nvSpPr>
          <p:cNvPr id="30" name="矩形 29"/>
          <p:cNvSpPr/>
          <p:nvPr/>
        </p:nvSpPr>
        <p:spPr bwMode="auto">
          <a:xfrm>
            <a:off x="7675563" y="5688135"/>
            <a:ext cx="1039812" cy="22689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202" name="Text Box 117"/>
          <p:cNvSpPr txBox="1">
            <a:spLocks noChangeArrowheads="1"/>
          </p:cNvSpPr>
          <p:nvPr/>
        </p:nvSpPr>
        <p:spPr bwMode="auto">
          <a:xfrm>
            <a:off x="7865270" y="5679877"/>
            <a:ext cx="685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0" lang="zh-TW" altLang="en-US" sz="1000" dirty="0">
                <a:ea typeface="標楷體" pitchFamily="65" charset="-120"/>
              </a:rPr>
              <a:t>倉庫</a:t>
            </a:r>
            <a:r>
              <a:rPr kumimoji="0" lang="en-US" altLang="zh-TW" sz="1000" b="1" dirty="0">
                <a:solidFill>
                  <a:srgbClr val="FF0000"/>
                </a:solidFill>
                <a:ea typeface="標楷體" pitchFamily="65" charset="-120"/>
              </a:rPr>
              <a:t>113</a:t>
            </a:r>
            <a:endParaRPr lang="zh-TW" altLang="en-US" sz="1000" b="1" dirty="0">
              <a:solidFill>
                <a:srgbClr val="FF0000"/>
              </a:solidFill>
              <a:ea typeface="標楷體" pitchFamily="65" charset="-120"/>
            </a:endParaRPr>
          </a:p>
        </p:txBody>
      </p:sp>
      <p:sp>
        <p:nvSpPr>
          <p:cNvPr id="31" name="矩形 30"/>
          <p:cNvSpPr/>
          <p:nvPr/>
        </p:nvSpPr>
        <p:spPr bwMode="auto">
          <a:xfrm>
            <a:off x="7675563" y="4697266"/>
            <a:ext cx="273050" cy="2446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204" name="Text Box 117"/>
          <p:cNvSpPr txBox="1">
            <a:spLocks noChangeArrowheads="1"/>
          </p:cNvSpPr>
          <p:nvPr/>
        </p:nvSpPr>
        <p:spPr bwMode="auto">
          <a:xfrm>
            <a:off x="7490151" y="4689667"/>
            <a:ext cx="685800" cy="312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ts val="600"/>
              </a:lnSpc>
              <a:spcBef>
                <a:spcPct val="50000"/>
              </a:spcBef>
            </a:pPr>
            <a:r>
              <a:rPr kumimoji="0" lang="zh-TW" altLang="en-US" sz="800" dirty="0">
                <a:ea typeface="標楷體" pitchFamily="65" charset="-120"/>
              </a:rPr>
              <a:t>倉庫</a:t>
            </a:r>
            <a:endParaRPr kumimoji="0" lang="en-US" altLang="zh-TW" sz="800" dirty="0">
              <a:ea typeface="標楷體" pitchFamily="65" charset="-120"/>
            </a:endParaRPr>
          </a:p>
          <a:p>
            <a:pPr algn="ctr">
              <a:lnSpc>
                <a:spcPts val="600"/>
              </a:lnSpc>
              <a:spcBef>
                <a:spcPct val="50000"/>
              </a:spcBef>
            </a:pPr>
            <a:r>
              <a:rPr kumimoji="0" lang="en-US" altLang="zh-TW" sz="800" b="1" dirty="0">
                <a:solidFill>
                  <a:srgbClr val="FF0000"/>
                </a:solidFill>
                <a:ea typeface="標楷體" pitchFamily="65" charset="-120"/>
              </a:rPr>
              <a:t>110</a:t>
            </a:r>
            <a:endParaRPr lang="zh-TW" altLang="en-US" sz="800" b="1" dirty="0">
              <a:solidFill>
                <a:srgbClr val="FF0000"/>
              </a:solidFill>
              <a:ea typeface="標楷體" pitchFamily="65" charset="-120"/>
            </a:endParaRPr>
          </a:p>
        </p:txBody>
      </p:sp>
      <p:cxnSp>
        <p:nvCxnSpPr>
          <p:cNvPr id="37" name="直線接點 36"/>
          <p:cNvCxnSpPr/>
          <p:nvPr/>
        </p:nvCxnSpPr>
        <p:spPr bwMode="auto">
          <a:xfrm flipV="1">
            <a:off x="6989763" y="6064469"/>
            <a:ext cx="420030" cy="57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6" name="Text Box 117"/>
          <p:cNvSpPr txBox="1">
            <a:spLocks noChangeArrowheads="1"/>
          </p:cNvSpPr>
          <p:nvPr/>
        </p:nvSpPr>
        <p:spPr bwMode="auto">
          <a:xfrm>
            <a:off x="6851759" y="5809215"/>
            <a:ext cx="685800" cy="312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ts val="600"/>
              </a:lnSpc>
              <a:spcBef>
                <a:spcPct val="50000"/>
              </a:spcBef>
            </a:pPr>
            <a:r>
              <a:rPr kumimoji="0" lang="zh-TW" altLang="en-US" sz="800" dirty="0">
                <a:ea typeface="標楷體" pitchFamily="65" charset="-120"/>
              </a:rPr>
              <a:t>倉庫</a:t>
            </a:r>
            <a:endParaRPr kumimoji="0" lang="en-US" altLang="zh-TW" sz="800" dirty="0">
              <a:ea typeface="標楷體" pitchFamily="65" charset="-120"/>
            </a:endParaRPr>
          </a:p>
          <a:p>
            <a:pPr algn="ctr">
              <a:lnSpc>
                <a:spcPts val="600"/>
              </a:lnSpc>
              <a:spcBef>
                <a:spcPct val="50000"/>
              </a:spcBef>
            </a:pPr>
            <a:r>
              <a:rPr kumimoji="0" lang="en-US" altLang="zh-TW" sz="800" b="1" dirty="0">
                <a:solidFill>
                  <a:srgbClr val="FF0000"/>
                </a:solidFill>
                <a:ea typeface="標楷體" pitchFamily="65" charset="-120"/>
              </a:rPr>
              <a:t>115</a:t>
            </a:r>
            <a:endParaRPr lang="zh-TW" altLang="en-US" sz="800" b="1" dirty="0">
              <a:solidFill>
                <a:srgbClr val="FF0000"/>
              </a:solidFill>
              <a:ea typeface="標楷體" pitchFamily="65" charset="-120"/>
            </a:endParaRPr>
          </a:p>
        </p:txBody>
      </p:sp>
      <p:sp>
        <p:nvSpPr>
          <p:cNvPr id="42" name="矩形 41"/>
          <p:cNvSpPr/>
          <p:nvPr/>
        </p:nvSpPr>
        <p:spPr bwMode="auto">
          <a:xfrm>
            <a:off x="6240463" y="6082347"/>
            <a:ext cx="316020" cy="246719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218" name="Text Box 117"/>
          <p:cNvSpPr txBox="1">
            <a:spLocks noChangeArrowheads="1"/>
          </p:cNvSpPr>
          <p:nvPr/>
        </p:nvSpPr>
        <p:spPr bwMode="auto">
          <a:xfrm>
            <a:off x="6073233" y="6068742"/>
            <a:ext cx="685800" cy="312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ts val="600"/>
              </a:lnSpc>
              <a:spcBef>
                <a:spcPct val="50000"/>
              </a:spcBef>
            </a:pPr>
            <a:r>
              <a:rPr kumimoji="0" lang="zh-TW" altLang="en-US" sz="800" dirty="0">
                <a:ea typeface="標楷體" pitchFamily="65" charset="-120"/>
              </a:rPr>
              <a:t>倉庫</a:t>
            </a:r>
            <a:endParaRPr kumimoji="0" lang="en-US" altLang="zh-TW" sz="800" dirty="0">
              <a:ea typeface="標楷體" pitchFamily="65" charset="-120"/>
            </a:endParaRPr>
          </a:p>
          <a:p>
            <a:pPr algn="ctr">
              <a:lnSpc>
                <a:spcPts val="600"/>
              </a:lnSpc>
              <a:spcBef>
                <a:spcPct val="50000"/>
              </a:spcBef>
            </a:pPr>
            <a:r>
              <a:rPr kumimoji="0" lang="en-US" altLang="zh-TW" sz="800" b="1" dirty="0">
                <a:solidFill>
                  <a:srgbClr val="FF0000"/>
                </a:solidFill>
                <a:ea typeface="標楷體" pitchFamily="65" charset="-120"/>
              </a:rPr>
              <a:t>118</a:t>
            </a:r>
            <a:endParaRPr lang="zh-TW" altLang="en-US" sz="800" b="1" dirty="0">
              <a:solidFill>
                <a:srgbClr val="FF0000"/>
              </a:solidFill>
              <a:ea typeface="標楷體" pitchFamily="65" charset="-120"/>
            </a:endParaRPr>
          </a:p>
        </p:txBody>
      </p:sp>
      <p:sp>
        <p:nvSpPr>
          <p:cNvPr id="222" name="Text Box 117"/>
          <p:cNvSpPr txBox="1">
            <a:spLocks noChangeArrowheads="1"/>
          </p:cNvSpPr>
          <p:nvPr/>
        </p:nvSpPr>
        <p:spPr bwMode="auto">
          <a:xfrm>
            <a:off x="3336177" y="1932896"/>
            <a:ext cx="155983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0" lang="zh-TW" altLang="en-US" sz="1000" dirty="0">
                <a:ea typeface="標楷體" pitchFamily="65" charset="-120"/>
              </a:rPr>
              <a:t>倉庫</a:t>
            </a:r>
            <a:r>
              <a:rPr kumimoji="0" lang="en-US" altLang="zh-TW" sz="1000" dirty="0">
                <a:ea typeface="標楷體" pitchFamily="65" charset="-120"/>
              </a:rPr>
              <a:t>(B)</a:t>
            </a:r>
            <a:r>
              <a:rPr kumimoji="0" lang="en-US" altLang="zh-TW" sz="1000" b="1" dirty="0">
                <a:solidFill>
                  <a:srgbClr val="00B050"/>
                </a:solidFill>
                <a:ea typeface="標楷體" pitchFamily="65" charset="-120"/>
              </a:rPr>
              <a:t>302</a:t>
            </a:r>
            <a:endParaRPr lang="zh-TW" altLang="en-US" sz="1000" b="1" dirty="0">
              <a:solidFill>
                <a:srgbClr val="00B050"/>
              </a:solidFill>
              <a:ea typeface="標楷體" pitchFamily="65" charset="-120"/>
            </a:endParaRPr>
          </a:p>
        </p:txBody>
      </p:sp>
      <p:sp>
        <p:nvSpPr>
          <p:cNvPr id="223" name="Text Box 143"/>
          <p:cNvSpPr txBox="1">
            <a:spLocks noChangeArrowheads="1"/>
          </p:cNvSpPr>
          <p:nvPr/>
        </p:nvSpPr>
        <p:spPr bwMode="auto">
          <a:xfrm>
            <a:off x="8440583" y="4981752"/>
            <a:ext cx="34221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1000" dirty="0">
                <a:ea typeface="標楷體" pitchFamily="65" charset="-120"/>
              </a:rPr>
              <a:t>廁所</a:t>
            </a:r>
            <a:r>
              <a:rPr lang="en-US" altLang="zh-TW" sz="800" b="1" dirty="0">
                <a:solidFill>
                  <a:srgbClr val="FF0000"/>
                </a:solidFill>
                <a:ea typeface="標楷體" pitchFamily="65" charset="-120"/>
              </a:rPr>
              <a:t>112</a:t>
            </a:r>
            <a:endParaRPr lang="zh-TW" altLang="en-US" sz="800" b="1" dirty="0">
              <a:solidFill>
                <a:srgbClr val="FF0000"/>
              </a:solidFill>
              <a:ea typeface="標楷體" pitchFamily="65" charset="-120"/>
            </a:endParaRPr>
          </a:p>
        </p:txBody>
      </p:sp>
      <p:sp>
        <p:nvSpPr>
          <p:cNvPr id="2" name="矩形 1"/>
          <p:cNvSpPr/>
          <p:nvPr/>
        </p:nvSpPr>
        <p:spPr bwMode="auto">
          <a:xfrm>
            <a:off x="4450478" y="5709554"/>
            <a:ext cx="1345658" cy="62004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185" name="矩形 184"/>
          <p:cNvSpPr/>
          <p:nvPr/>
        </p:nvSpPr>
        <p:spPr bwMode="auto">
          <a:xfrm>
            <a:off x="1535548" y="5709554"/>
            <a:ext cx="2914930" cy="62004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186" name="矩形 185"/>
          <p:cNvSpPr/>
          <p:nvPr/>
        </p:nvSpPr>
        <p:spPr bwMode="auto">
          <a:xfrm>
            <a:off x="1537842" y="5326570"/>
            <a:ext cx="4253357" cy="38942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彩 虹 階 梯</a:t>
            </a:r>
          </a:p>
        </p:txBody>
      </p:sp>
      <p:sp>
        <p:nvSpPr>
          <p:cNvPr id="187" name="矩形 186"/>
          <p:cNvSpPr/>
          <p:nvPr/>
        </p:nvSpPr>
        <p:spPr bwMode="auto">
          <a:xfrm>
            <a:off x="1547664" y="4941168"/>
            <a:ext cx="1029144" cy="36245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矩形 2"/>
          <p:cNvSpPr/>
          <p:nvPr/>
        </p:nvSpPr>
        <p:spPr bwMode="auto">
          <a:xfrm>
            <a:off x="1885950" y="4910301"/>
            <a:ext cx="597818" cy="3699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189" name="矩形 188"/>
          <p:cNvSpPr/>
          <p:nvPr/>
        </p:nvSpPr>
        <p:spPr bwMode="auto">
          <a:xfrm>
            <a:off x="2411760" y="4936591"/>
            <a:ext cx="201359" cy="356529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190" name="矩形 189"/>
          <p:cNvSpPr/>
          <p:nvPr/>
        </p:nvSpPr>
        <p:spPr bwMode="auto">
          <a:xfrm>
            <a:off x="5436096" y="4946649"/>
            <a:ext cx="1029144" cy="35606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91" name="矩形 190"/>
          <p:cNvSpPr/>
          <p:nvPr/>
        </p:nvSpPr>
        <p:spPr bwMode="auto">
          <a:xfrm>
            <a:off x="5426570" y="4940302"/>
            <a:ext cx="692672" cy="3556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188" name="圓角矩形 187"/>
          <p:cNvSpPr/>
          <p:nvPr/>
        </p:nvSpPr>
        <p:spPr bwMode="auto">
          <a:xfrm>
            <a:off x="2785760" y="1584394"/>
            <a:ext cx="662738" cy="266598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</a:rPr>
              <a:t>進取樓</a:t>
            </a:r>
          </a:p>
        </p:txBody>
      </p:sp>
      <p:sp>
        <p:nvSpPr>
          <p:cNvPr id="196" name="圓角矩形 195"/>
          <p:cNvSpPr/>
          <p:nvPr/>
        </p:nvSpPr>
        <p:spPr bwMode="auto">
          <a:xfrm>
            <a:off x="7663916" y="4022201"/>
            <a:ext cx="662738" cy="266598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1200" b="1" dirty="0"/>
              <a:t>知禮</a:t>
            </a:r>
            <a:r>
              <a:rPr kumimoji="1" lang="zh-TW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</a:rPr>
              <a:t>樓</a:t>
            </a:r>
          </a:p>
        </p:txBody>
      </p:sp>
      <p:sp>
        <p:nvSpPr>
          <p:cNvPr id="200" name="圓角矩形 199"/>
          <p:cNvSpPr/>
          <p:nvPr/>
        </p:nvSpPr>
        <p:spPr bwMode="auto">
          <a:xfrm>
            <a:off x="6554419" y="4981803"/>
            <a:ext cx="662738" cy="266598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1200" b="1" dirty="0"/>
              <a:t>惜福</a:t>
            </a:r>
            <a:r>
              <a:rPr kumimoji="1" lang="zh-TW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</a:rPr>
              <a:t>樓</a:t>
            </a:r>
          </a:p>
        </p:txBody>
      </p:sp>
      <p:sp>
        <p:nvSpPr>
          <p:cNvPr id="205" name="圓角矩形 204"/>
          <p:cNvSpPr/>
          <p:nvPr/>
        </p:nvSpPr>
        <p:spPr bwMode="auto">
          <a:xfrm>
            <a:off x="1316987" y="3115547"/>
            <a:ext cx="662738" cy="266598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1200" b="1" dirty="0"/>
              <a:t>感恩</a:t>
            </a:r>
            <a:r>
              <a:rPr kumimoji="1" lang="zh-TW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</a:rPr>
              <a:t>樓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1270</TotalTime>
  <Words>235</Words>
  <Application>Microsoft Office PowerPoint</Application>
  <PresentationFormat>如螢幕大小 (4:3)</PresentationFormat>
  <Paragraphs>123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華康勘亭流(P)</vt:lpstr>
      <vt:lpstr>新細明體</vt:lpstr>
      <vt:lpstr>標楷體</vt:lpstr>
      <vt:lpstr>Times New Roman</vt:lpstr>
      <vt:lpstr>預設簡報設計</vt:lpstr>
      <vt:lpstr>PowerPoint 簡報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Windows 使用者</cp:lastModifiedBy>
  <cp:revision>133</cp:revision>
  <cp:lastPrinted>2020-01-07T06:47:50Z</cp:lastPrinted>
  <dcterms:created xsi:type="dcterms:W3CDTF">2004-04-21T07:42:27Z</dcterms:created>
  <dcterms:modified xsi:type="dcterms:W3CDTF">2020-06-15T02:18:57Z</dcterms:modified>
</cp:coreProperties>
</file>